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0" r:id="rId1"/>
  </p:sldMasterIdLst>
  <p:notesMasterIdLst>
    <p:notesMasterId r:id="rId27"/>
  </p:notesMasterIdLst>
  <p:sldIdLst>
    <p:sldId id="283" r:id="rId2"/>
    <p:sldId id="294" r:id="rId3"/>
    <p:sldId id="293" r:id="rId4"/>
    <p:sldId id="284" r:id="rId5"/>
    <p:sldId id="285" r:id="rId6"/>
    <p:sldId id="292" r:id="rId7"/>
    <p:sldId id="286" r:id="rId8"/>
    <p:sldId id="290" r:id="rId9"/>
    <p:sldId id="291" r:id="rId10"/>
    <p:sldId id="256" r:id="rId11"/>
    <p:sldId id="270" r:id="rId12"/>
    <p:sldId id="280" r:id="rId13"/>
    <p:sldId id="296" r:id="rId14"/>
    <p:sldId id="275" r:id="rId15"/>
    <p:sldId id="295" r:id="rId16"/>
    <p:sldId id="259" r:id="rId17"/>
    <p:sldId id="297" r:id="rId18"/>
    <p:sldId id="261" r:id="rId19"/>
    <p:sldId id="265" r:id="rId20"/>
    <p:sldId id="262" r:id="rId21"/>
    <p:sldId id="298" r:id="rId22"/>
    <p:sldId id="267" r:id="rId23"/>
    <p:sldId id="276" r:id="rId24"/>
    <p:sldId id="268" r:id="rId25"/>
    <p:sldId id="281"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108" d="100"/>
          <a:sy n="108" d="100"/>
        </p:scale>
        <p:origin x="714" y="108"/>
      </p:cViewPr>
      <p:guideLst/>
    </p:cSldViewPr>
  </p:slideViewPr>
  <p:notesTextViewPr>
    <p:cViewPr>
      <p:scale>
        <a:sx n="1" d="1"/>
        <a:sy n="1" d="1"/>
      </p:scale>
      <p:origin x="0" y="0"/>
    </p:cViewPr>
  </p:notesTextViewPr>
  <p:sorterViewPr>
    <p:cViewPr>
      <p:scale>
        <a:sx n="100" d="100"/>
        <a:sy n="100" d="100"/>
      </p:scale>
      <p:origin x="0" y="-334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A3C516-90A3-4827-A866-07D24ABF86B1}" type="datetimeFigureOut">
              <a:rPr lang="en-GB" smtClean="0"/>
              <a:t>03/04/2019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DA2145-ED33-48AE-A8BC-6E5A969ACBF2}" type="slidenum">
              <a:rPr lang="en-GB" smtClean="0"/>
              <a:t>‹#›</a:t>
            </a:fld>
            <a:endParaRPr lang="en-GB"/>
          </a:p>
        </p:txBody>
      </p:sp>
    </p:spTree>
    <p:extLst>
      <p:ext uri="{BB962C8B-B14F-4D97-AF65-F5344CB8AC3E}">
        <p14:creationId xmlns:p14="http://schemas.microsoft.com/office/powerpoint/2010/main" val="5145372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36AEC20-4D00-4974-B407-738BBA953876}" type="datetimeFigureOut">
              <a:rPr lang="en-IE" smtClean="0"/>
              <a:t>03/04/2019</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B0C0FAC0-359C-483A-8B96-825EC81C945C}" type="slidenum">
              <a:rPr lang="en-IE" smtClean="0"/>
              <a:t>‹#›</a:t>
            </a:fld>
            <a:endParaRPr lang="en-IE"/>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2569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6AEC20-4D00-4974-B407-738BBA953876}" type="datetimeFigureOut">
              <a:rPr lang="en-IE" smtClean="0"/>
              <a:t>03/04/2019</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B0C0FAC0-359C-483A-8B96-825EC81C945C}" type="slidenum">
              <a:rPr lang="en-IE" smtClean="0"/>
              <a:t>‹#›</a:t>
            </a:fld>
            <a:endParaRPr lang="en-IE"/>
          </a:p>
        </p:txBody>
      </p:sp>
    </p:spTree>
    <p:extLst>
      <p:ext uri="{BB962C8B-B14F-4D97-AF65-F5344CB8AC3E}">
        <p14:creationId xmlns:p14="http://schemas.microsoft.com/office/powerpoint/2010/main" val="3538413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36AEC20-4D00-4974-B407-738BBA953876}" type="datetimeFigureOut">
              <a:rPr lang="en-IE" smtClean="0"/>
              <a:t>03/04/2019</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B0C0FAC0-359C-483A-8B96-825EC81C945C}" type="slidenum">
              <a:rPr lang="en-IE" smtClean="0"/>
              <a:t>‹#›</a:t>
            </a:fld>
            <a:endParaRPr lang="en-IE"/>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69755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36AEC20-4D00-4974-B407-738BBA953876}" type="datetimeFigureOut">
              <a:rPr lang="en-IE" smtClean="0"/>
              <a:t>03/04/2019</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B0C0FAC0-359C-483A-8B96-825EC81C945C}" type="slidenum">
              <a:rPr lang="en-IE" smtClean="0"/>
              <a:t>‹#›</a:t>
            </a:fld>
            <a:endParaRPr lang="en-IE"/>
          </a:p>
        </p:txBody>
      </p:sp>
    </p:spTree>
    <p:extLst>
      <p:ext uri="{BB962C8B-B14F-4D97-AF65-F5344CB8AC3E}">
        <p14:creationId xmlns:p14="http://schemas.microsoft.com/office/powerpoint/2010/main" val="33688575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36AEC20-4D00-4974-B407-738BBA953876}" type="datetimeFigureOut">
              <a:rPr lang="en-IE" smtClean="0"/>
              <a:t>03/04/2019</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B0C0FAC0-359C-483A-8B96-825EC81C945C}" type="slidenum">
              <a:rPr lang="en-IE" smtClean="0"/>
              <a:t>‹#›</a:t>
            </a:fld>
            <a:endParaRPr lang="en-IE"/>
          </a:p>
        </p:txBody>
      </p:sp>
    </p:spTree>
    <p:extLst>
      <p:ext uri="{BB962C8B-B14F-4D97-AF65-F5344CB8AC3E}">
        <p14:creationId xmlns:p14="http://schemas.microsoft.com/office/powerpoint/2010/main" val="3086069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36AEC20-4D00-4974-B407-738BBA953876}" type="datetimeFigureOut">
              <a:rPr lang="en-IE" smtClean="0"/>
              <a:t>03/04/2019</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B0C0FAC0-359C-483A-8B96-825EC81C945C}" type="slidenum">
              <a:rPr lang="en-IE" smtClean="0"/>
              <a:t>‹#›</a:t>
            </a:fld>
            <a:endParaRPr lang="en-IE"/>
          </a:p>
        </p:txBody>
      </p:sp>
    </p:spTree>
    <p:extLst>
      <p:ext uri="{BB962C8B-B14F-4D97-AF65-F5344CB8AC3E}">
        <p14:creationId xmlns:p14="http://schemas.microsoft.com/office/powerpoint/2010/main" val="4226589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36AEC20-4D00-4974-B407-738BBA953876}" type="datetimeFigureOut">
              <a:rPr lang="en-IE" smtClean="0"/>
              <a:t>03/04/2019</a:t>
            </a:fld>
            <a:endParaRPr lang="en-IE"/>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E"/>
          </a:p>
        </p:txBody>
      </p:sp>
      <p:sp>
        <p:nvSpPr>
          <p:cNvPr id="9" name="Slide Number Placeholder 8"/>
          <p:cNvSpPr>
            <a:spLocks noGrp="1"/>
          </p:cNvSpPr>
          <p:nvPr>
            <p:ph type="sldNum" sz="quarter" idx="12"/>
          </p:nvPr>
        </p:nvSpPr>
        <p:spPr/>
        <p:txBody>
          <a:bodyPr/>
          <a:lstStyle/>
          <a:p>
            <a:fld id="{B0C0FAC0-359C-483A-8B96-825EC81C945C}" type="slidenum">
              <a:rPr lang="en-IE" smtClean="0"/>
              <a:t>‹#›</a:t>
            </a:fld>
            <a:endParaRPr lang="en-IE"/>
          </a:p>
        </p:txBody>
      </p:sp>
    </p:spTree>
    <p:extLst>
      <p:ext uri="{BB962C8B-B14F-4D97-AF65-F5344CB8AC3E}">
        <p14:creationId xmlns:p14="http://schemas.microsoft.com/office/powerpoint/2010/main" val="37037256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36AEC20-4D00-4974-B407-738BBA953876}" type="datetimeFigureOut">
              <a:rPr lang="en-IE" smtClean="0"/>
              <a:t>03/04/2019</a:t>
            </a:fld>
            <a:endParaRPr lang="en-IE"/>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E"/>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0C0FAC0-359C-483A-8B96-825EC81C945C}" type="slidenum">
              <a:rPr lang="en-IE" smtClean="0"/>
              <a:t>‹#›</a:t>
            </a:fld>
            <a:endParaRPr lang="en-IE"/>
          </a:p>
        </p:txBody>
      </p:sp>
    </p:spTree>
    <p:extLst>
      <p:ext uri="{BB962C8B-B14F-4D97-AF65-F5344CB8AC3E}">
        <p14:creationId xmlns:p14="http://schemas.microsoft.com/office/powerpoint/2010/main" val="28675929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36AEC20-4D00-4974-B407-738BBA953876}" type="datetimeFigureOut">
              <a:rPr lang="en-IE" smtClean="0"/>
              <a:t>03/04/2019</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B0C0FAC0-359C-483A-8B96-825EC81C945C}" type="slidenum">
              <a:rPr lang="en-IE" smtClean="0"/>
              <a:t>‹#›</a:t>
            </a:fld>
            <a:endParaRPr lang="en-IE"/>
          </a:p>
        </p:txBody>
      </p:sp>
    </p:spTree>
    <p:extLst>
      <p:ext uri="{BB962C8B-B14F-4D97-AF65-F5344CB8AC3E}">
        <p14:creationId xmlns:p14="http://schemas.microsoft.com/office/powerpoint/2010/main" val="103202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6AEC20-4D00-4974-B407-738BBA953876}" type="datetimeFigureOut">
              <a:rPr lang="en-IE" smtClean="0"/>
              <a:t>03/04/2019</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B0C0FAC0-359C-483A-8B96-825EC81C945C}" type="slidenum">
              <a:rPr lang="en-IE" smtClean="0"/>
              <a:t>‹#›</a:t>
            </a:fld>
            <a:endParaRPr lang="en-IE"/>
          </a:p>
        </p:txBody>
      </p:sp>
    </p:spTree>
    <p:extLst>
      <p:ext uri="{BB962C8B-B14F-4D97-AF65-F5344CB8AC3E}">
        <p14:creationId xmlns:p14="http://schemas.microsoft.com/office/powerpoint/2010/main" val="833972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6AEC20-4D00-4974-B407-738BBA953876}" type="datetimeFigureOut">
              <a:rPr lang="en-IE" smtClean="0"/>
              <a:t>03/04/2019</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B0C0FAC0-359C-483A-8B96-825EC81C945C}" type="slidenum">
              <a:rPr lang="en-IE" smtClean="0"/>
              <a:t>‹#›</a:t>
            </a:fld>
            <a:endParaRPr lang="en-IE"/>
          </a:p>
        </p:txBody>
      </p:sp>
    </p:spTree>
    <p:extLst>
      <p:ext uri="{BB962C8B-B14F-4D97-AF65-F5344CB8AC3E}">
        <p14:creationId xmlns:p14="http://schemas.microsoft.com/office/powerpoint/2010/main" val="2374891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36AEC20-4D00-4974-B407-738BBA953876}" type="datetimeFigureOut">
              <a:rPr lang="en-IE" smtClean="0"/>
              <a:t>03/04/2019</a:t>
            </a:fld>
            <a:endParaRPr lang="en-IE"/>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E"/>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B0C0FAC0-359C-483A-8B96-825EC81C945C}" type="slidenum">
              <a:rPr lang="en-IE" smtClean="0"/>
              <a:t>‹#›</a:t>
            </a:fld>
            <a:endParaRPr lang="en-IE"/>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3530156"/>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8A5108E-F7BF-485E-A1B7-5084B9FE0818}"/>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8027" r="1" b="12099"/>
          <a:stretch/>
        </p:blipFill>
        <p:spPr>
          <a:xfrm>
            <a:off x="20" y="10"/>
            <a:ext cx="6095980" cy="6857990"/>
          </a:xfrm>
          <a:prstGeom prst="rect">
            <a:avLst/>
          </a:prstGeom>
        </p:spPr>
      </p:pic>
      <p:pic>
        <p:nvPicPr>
          <p:cNvPr id="21" name="Picture 20" descr="A close up of a plate&#10;&#10;Description generated with high confidence">
            <a:extLst>
              <a:ext uri="{FF2B5EF4-FFF2-40B4-BE49-F238E27FC236}">
                <a16:creationId xmlns:a16="http://schemas.microsoft.com/office/drawing/2014/main" id="{2C94A5BD-56B6-492B-B9D4-2E56166236BC}"/>
              </a:ext>
            </a:extLst>
          </p:cNvPr>
          <p:cNvPicPr>
            <a:picLocks noChangeAspect="1"/>
          </p:cNvPicPr>
          <p:nvPr/>
        </p:nvPicPr>
        <p:blipFill rotWithShape="1">
          <a:blip r:embed="rId3">
            <a:extLst>
              <a:ext uri="{28A0092B-C50C-407E-A947-70E740481C1C}">
                <a14:useLocalDpi xmlns:a14="http://schemas.microsoft.com/office/drawing/2010/main" val="0"/>
              </a:ext>
            </a:extLst>
          </a:blip>
          <a:srcRect l="2359" r="2573"/>
          <a:stretch/>
        </p:blipFill>
        <p:spPr>
          <a:xfrm>
            <a:off x="6096000" y="10"/>
            <a:ext cx="6096000" cy="6857990"/>
          </a:xfrm>
          <a:prstGeom prst="rect">
            <a:avLst/>
          </a:prstGeom>
        </p:spPr>
      </p:pic>
    </p:spTree>
    <p:extLst>
      <p:ext uri="{BB962C8B-B14F-4D97-AF65-F5344CB8AC3E}">
        <p14:creationId xmlns:p14="http://schemas.microsoft.com/office/powerpoint/2010/main" val="1678947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014DE1B-FD50-40B1-A8A5-304666E7C6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1B41FE9-4F8F-4675-8668-D3330B371A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clipart&#10;&#10;Description generated with very high confidence">
            <a:extLst>
              <a:ext uri="{FF2B5EF4-FFF2-40B4-BE49-F238E27FC236}">
                <a16:creationId xmlns:a16="http://schemas.microsoft.com/office/drawing/2014/main" id="{72DA3A26-9267-4066-8F1F-296FC93EC8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3554" y="801793"/>
            <a:ext cx="3606770" cy="5273056"/>
          </a:xfrm>
          <a:prstGeom prst="rect">
            <a:avLst/>
          </a:prstGeom>
        </p:spPr>
      </p:pic>
      <p:cxnSp>
        <p:nvCxnSpPr>
          <p:cNvPr id="14" name="Straight Connector 13">
            <a:extLst>
              <a:ext uri="{FF2B5EF4-FFF2-40B4-BE49-F238E27FC236}">
                <a16:creationId xmlns:a16="http://schemas.microsoft.com/office/drawing/2014/main" id="{E230929C-760C-4746-B0AE-0D09A78A887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1038225"/>
            <a:ext cx="0" cy="476250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pic>
        <p:nvPicPr>
          <p:cNvPr id="3" name="Picture 2" descr="A drawing of a cartoon character&#10;&#10;Description generated with high confidence">
            <a:extLst>
              <a:ext uri="{FF2B5EF4-FFF2-40B4-BE49-F238E27FC236}">
                <a16:creationId xmlns:a16="http://schemas.microsoft.com/office/drawing/2014/main" id="{78B14F06-CC0C-4A2B-94BB-0A9837F892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6866" y="921491"/>
            <a:ext cx="5136388" cy="5033660"/>
          </a:xfrm>
          <a:prstGeom prst="rect">
            <a:avLst/>
          </a:prstGeom>
        </p:spPr>
      </p:pic>
    </p:spTree>
    <p:extLst>
      <p:ext uri="{BB962C8B-B14F-4D97-AF65-F5344CB8AC3E}">
        <p14:creationId xmlns:p14="http://schemas.microsoft.com/office/powerpoint/2010/main" val="619433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8A5108E-F7BF-485E-A1B7-5084B9FE0818}"/>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8028" r="1" b="12098"/>
          <a:stretch/>
        </p:blipFill>
        <p:spPr>
          <a:xfrm>
            <a:off x="1321316" y="590201"/>
            <a:ext cx="4489095" cy="5050225"/>
          </a:xfrm>
          <a:prstGeom prst="rect">
            <a:avLst/>
          </a:prstGeom>
        </p:spPr>
      </p:pic>
      <p:sp>
        <p:nvSpPr>
          <p:cNvPr id="25" name="TextBox 24">
            <a:extLst>
              <a:ext uri="{FF2B5EF4-FFF2-40B4-BE49-F238E27FC236}">
                <a16:creationId xmlns:a16="http://schemas.microsoft.com/office/drawing/2014/main" id="{B5D6727C-F2C2-40E0-96C0-EA9FA1BAFFA4}"/>
              </a:ext>
            </a:extLst>
          </p:cNvPr>
          <p:cNvSpPr txBox="1"/>
          <p:nvPr/>
        </p:nvSpPr>
        <p:spPr>
          <a:xfrm>
            <a:off x="7031841" y="1272305"/>
            <a:ext cx="4813072" cy="3686015"/>
          </a:xfrm>
          <a:prstGeom prst="rect">
            <a:avLst/>
          </a:prstGeom>
        </p:spPr>
        <p:txBody>
          <a:bodyPr vert="horz" lIns="91440" tIns="45720" rIns="91440" bIns="45720" rtlCol="0" anchor="b">
            <a:normAutofit fontScale="70000" lnSpcReduction="20000"/>
          </a:bodyPr>
          <a:lstStyle/>
          <a:p>
            <a:pPr algn="ctr">
              <a:lnSpc>
                <a:spcPct val="85000"/>
              </a:lnSpc>
              <a:spcBef>
                <a:spcPct val="0"/>
              </a:spcBef>
              <a:spcAft>
                <a:spcPts val="600"/>
              </a:spcAft>
            </a:pPr>
            <a:r>
              <a:rPr lang="en-US" sz="8000" spc="-50" dirty="0">
                <a:solidFill>
                  <a:srgbClr val="2F595E"/>
                </a:solidFill>
                <a:latin typeface="+mj-lt"/>
                <a:ea typeface="+mj-ea"/>
                <a:cs typeface="+mj-cs"/>
              </a:rPr>
              <a:t>Claude Poullart Des Places </a:t>
            </a:r>
            <a:br>
              <a:rPr lang="en-US" sz="8000" spc="-50" dirty="0">
                <a:solidFill>
                  <a:srgbClr val="2F595E"/>
                </a:solidFill>
                <a:latin typeface="+mj-lt"/>
                <a:ea typeface="+mj-ea"/>
                <a:cs typeface="+mj-cs"/>
              </a:rPr>
            </a:br>
            <a:r>
              <a:rPr lang="en-US" sz="8000" spc="-50" dirty="0">
                <a:solidFill>
                  <a:srgbClr val="2F595E"/>
                </a:solidFill>
                <a:latin typeface="+mj-lt"/>
                <a:ea typeface="+mj-ea"/>
                <a:cs typeface="+mj-cs"/>
              </a:rPr>
              <a:t>and Francis Libermann,</a:t>
            </a:r>
          </a:p>
          <a:p>
            <a:pPr algn="ctr">
              <a:lnSpc>
                <a:spcPct val="85000"/>
              </a:lnSpc>
              <a:spcBef>
                <a:spcPct val="0"/>
              </a:spcBef>
              <a:spcAft>
                <a:spcPts val="600"/>
              </a:spcAft>
            </a:pPr>
            <a:r>
              <a:rPr lang="en-US" sz="8000" spc="-50" dirty="0">
                <a:solidFill>
                  <a:srgbClr val="2F595E"/>
                </a:solidFill>
                <a:latin typeface="+mj-lt"/>
                <a:ea typeface="+mj-ea"/>
                <a:cs typeface="+mj-cs"/>
              </a:rPr>
              <a:t>Spiritan Founders </a:t>
            </a:r>
          </a:p>
        </p:txBody>
      </p:sp>
    </p:spTree>
    <p:extLst>
      <p:ext uri="{BB962C8B-B14F-4D97-AF65-F5344CB8AC3E}">
        <p14:creationId xmlns:p14="http://schemas.microsoft.com/office/powerpoint/2010/main" val="4036230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F6DD3F9-4E4B-419B-B4B9-E1B2755230FC}"/>
              </a:ext>
            </a:extLst>
          </p:cNvPr>
          <p:cNvPicPr>
            <a:picLocks noChangeAspect="1"/>
          </p:cNvPicPr>
          <p:nvPr/>
        </p:nvPicPr>
        <p:blipFill rotWithShape="1">
          <a:blip r:embed="rId2"/>
          <a:srcRect r="-1" b="9247"/>
          <a:stretch/>
        </p:blipFill>
        <p:spPr>
          <a:xfrm>
            <a:off x="16" y="10"/>
            <a:ext cx="7556889" cy="6857990"/>
          </a:xfrm>
          <a:prstGeom prst="rect">
            <a:avLst/>
          </a:prstGeom>
        </p:spPr>
      </p:pic>
      <p:sp>
        <p:nvSpPr>
          <p:cNvPr id="17" name="Rectangle 16">
            <a:extLst>
              <a:ext uri="{FF2B5EF4-FFF2-40B4-BE49-F238E27FC236}">
                <a16:creationId xmlns:a16="http://schemas.microsoft.com/office/drawing/2014/main" id="{6482F060-A4AF-4E0B-B364-7C6BA4AE9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13486" y="0"/>
            <a:ext cx="4584734" cy="6858000"/>
          </a:xfrm>
          <a:prstGeom prst="rect">
            <a:avLst/>
          </a:prstGeom>
          <a:solidFill>
            <a:srgbClr val="4A375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079944" y="1965960"/>
            <a:ext cx="3659246" cy="2926080"/>
          </a:xfrm>
        </p:spPr>
        <p:txBody>
          <a:bodyPr>
            <a:normAutofit/>
          </a:bodyPr>
          <a:lstStyle/>
          <a:p>
            <a:r>
              <a:rPr lang="en-US" sz="3800" dirty="0">
                <a:solidFill>
                  <a:srgbClr val="FFFFFF"/>
                </a:solidFill>
              </a:rPr>
              <a:t>Remembering the life of Claude Poullart Des Places</a:t>
            </a:r>
          </a:p>
        </p:txBody>
      </p:sp>
      <p:sp>
        <p:nvSpPr>
          <p:cNvPr id="19" name="Rectangle 18">
            <a:extLst>
              <a:ext uri="{FF2B5EF4-FFF2-40B4-BE49-F238E27FC236}">
                <a16:creationId xmlns:a16="http://schemas.microsoft.com/office/drawing/2014/main" id="{59221DC5-DCD9-4405-A217-1EC85DDF63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06" y="0"/>
            <a:ext cx="64008" cy="6858000"/>
          </a:xfrm>
          <a:prstGeom prst="rect">
            <a:avLst/>
          </a:prstGeom>
          <a:solidFill>
            <a:srgbClr val="FBFD7A"/>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1A03258A-52C6-4288-AA56-C3262A0D25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6" name="Straight Connector 15">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7547879" cy="6858000"/>
          </a:xfrm>
          <a:prstGeom prst="rect">
            <a:avLst/>
          </a:prstGeom>
          <a:solidFill>
            <a:srgbClr val="603327"/>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Title 3"/>
          <p:cNvSpPr>
            <a:spLocks noGrp="1"/>
          </p:cNvSpPr>
          <p:nvPr>
            <p:ph type="title"/>
          </p:nvPr>
        </p:nvSpPr>
        <p:spPr>
          <a:xfrm>
            <a:off x="1097280" y="516835"/>
            <a:ext cx="5977937" cy="1666501"/>
          </a:xfrm>
        </p:spPr>
        <p:txBody>
          <a:bodyPr vert="horz" lIns="91440" tIns="45720" rIns="91440" bIns="45720" rtlCol="0" anchor="b">
            <a:normAutofit/>
          </a:bodyPr>
          <a:lstStyle/>
          <a:p>
            <a:r>
              <a:rPr lang="en-US" sz="4000">
                <a:solidFill>
                  <a:srgbClr val="FFFFFF"/>
                </a:solidFill>
              </a:rPr>
              <a:t>Claude François Poullart des Places</a:t>
            </a:r>
          </a:p>
        </p:txBody>
      </p:sp>
      <p:sp>
        <p:nvSpPr>
          <p:cNvPr id="5" name="Content Placeholder 4"/>
          <p:cNvSpPr>
            <a:spLocks noGrp="1"/>
          </p:cNvSpPr>
          <p:nvPr>
            <p:ph sz="half" idx="1"/>
          </p:nvPr>
        </p:nvSpPr>
        <p:spPr>
          <a:xfrm>
            <a:off x="1097279" y="2236304"/>
            <a:ext cx="5977938" cy="3652667"/>
          </a:xfrm>
        </p:spPr>
        <p:txBody>
          <a:bodyPr vert="horz" lIns="0" tIns="45720" rIns="0" bIns="45720" rtlCol="0">
            <a:normAutofit/>
          </a:bodyPr>
          <a:lstStyle/>
          <a:p>
            <a:pPr fontAlgn="base"/>
            <a:r>
              <a:rPr lang="en-US" sz="1500">
                <a:solidFill>
                  <a:srgbClr val="FFFFFF"/>
                </a:solidFill>
              </a:rPr>
              <a:t>As one of the youngest founders of a major religious congregation (he founded the Spiritans at age 24), he accomplished so much and influenced so many other young people during his short life, that he continues to be a role model for young people today. Like them, he, too, had to struggle with all the agonies and ecstasies of growing up and making career decisions that at first were not fully understood or approved by his friends, his professors or even his family.</a:t>
            </a:r>
          </a:p>
          <a:p>
            <a:pPr fontAlgn="base"/>
            <a:r>
              <a:rPr lang="en-US" sz="1500">
                <a:solidFill>
                  <a:srgbClr val="FFFFFF"/>
                </a:solidFill>
              </a:rPr>
              <a:t>Claude began high school at the local Jesuit College in Rennes (St-Thomas). There, before long, he was recognized as an honour student. As valedictorian at his graduation he gave such a remarkable speech in Latin that he was invited to Versailles in Paris as guest of the Royal Family. Wow!</a:t>
            </a:r>
          </a:p>
          <a:p>
            <a:pPr fontAlgn="base"/>
            <a:r>
              <a:rPr lang="en-US" sz="1500">
                <a:solidFill>
                  <a:srgbClr val="FFFFFF"/>
                </a:solidFill>
              </a:rPr>
              <a:t>But Claude was more than a serious scholar. He was a great all-rounder, very popular with the staff and greatly admired by his peers.</a:t>
            </a:r>
          </a:p>
        </p:txBody>
      </p:sp>
      <p:sp>
        <p:nvSpPr>
          <p:cNvPr id="20" name="Rectangle 19">
            <a:extLst>
              <a:ext uri="{FF2B5EF4-FFF2-40B4-BE49-F238E27FC236}">
                <a16:creationId xmlns:a16="http://schemas.microsoft.com/office/drawing/2014/main" id="{5840D933-6A23-4815-B24F-F628EB389B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7894" y="0"/>
            <a:ext cx="64008" cy="6858000"/>
          </a:xfrm>
          <a:prstGeom prst="rect">
            <a:avLst/>
          </a:prstGeom>
          <a:solidFill>
            <a:srgbClr val="E6AA4D"/>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Content Placeholder 6" descr="ClaudeStudent"/>
          <p:cNvPicPr>
            <a:picLocks noGrp="1"/>
          </p:cNvPicPr>
          <p:nvPr>
            <p:ph sz="half" idx="2"/>
          </p:nvPr>
        </p:nvPicPr>
        <p:blipFill rotWithShape="1">
          <a:blip r:embed="rId2" cstate="print"/>
          <a:srcRect l="12413"/>
          <a:stretch/>
        </p:blipFill>
        <p:spPr bwMode="auto">
          <a:xfrm>
            <a:off x="7611902" y="10"/>
            <a:ext cx="4580097" cy="6857990"/>
          </a:xfrm>
          <a:prstGeom prst="rect">
            <a:avLst/>
          </a:prstGeom>
          <a:scene3d>
            <a:camera prst="perspectiveFront" fov="5400000"/>
            <a:lightRig rig="threePt" dir="t">
              <a:rot lat="0" lon="0" rev="2100000"/>
            </a:lightRig>
          </a:scene3d>
          <a:sp3d extrusionH="25400">
            <a:bevelT w="304800" h="152400" prst="hardEdge"/>
            <a:extrusionClr>
              <a:srgbClr val="000000"/>
            </a:extrusionClr>
          </a:sp3d>
        </p:spPr>
      </p:pic>
    </p:spTree>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DE3B1B8-DC38-48E8-8C31-EF790659B5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9E63FFFE-1DB2-4A0F-B495-35782F1622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6" name="Straight Connector 15">
            <a:extLst>
              <a:ext uri="{FF2B5EF4-FFF2-40B4-BE49-F238E27FC236}">
                <a16:creationId xmlns:a16="http://schemas.microsoft.com/office/drawing/2014/main" id="{32BB9A07-8AB8-4D82-B3BC-B500DDEC79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8" name="Rectangle 17">
            <a:extLst>
              <a:ext uri="{FF2B5EF4-FFF2-40B4-BE49-F238E27FC236}">
                <a16:creationId xmlns:a16="http://schemas.microsoft.com/office/drawing/2014/main" id="{E9BA134F-37B6-498A-B46D-040B86E5DA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BFE3F30-11E0-4842-8523-7222538C8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7547879" cy="6858000"/>
          </a:xfrm>
          <a:prstGeom prst="rect">
            <a:avLst/>
          </a:prstGeom>
          <a:solidFill>
            <a:srgbClr val="603327"/>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Title 3"/>
          <p:cNvSpPr>
            <a:spLocks noGrp="1"/>
          </p:cNvSpPr>
          <p:nvPr>
            <p:ph type="title"/>
          </p:nvPr>
        </p:nvSpPr>
        <p:spPr>
          <a:xfrm>
            <a:off x="1097280" y="516835"/>
            <a:ext cx="5977937" cy="1666501"/>
          </a:xfrm>
        </p:spPr>
        <p:txBody>
          <a:bodyPr vert="horz" lIns="91440" tIns="45720" rIns="91440" bIns="45720" rtlCol="0" anchor="b">
            <a:normAutofit/>
          </a:bodyPr>
          <a:lstStyle/>
          <a:p>
            <a:r>
              <a:rPr lang="en-US" sz="4000">
                <a:solidFill>
                  <a:srgbClr val="FFFFFF"/>
                </a:solidFill>
              </a:rPr>
              <a:t>Claude François Poullart des Places</a:t>
            </a:r>
          </a:p>
        </p:txBody>
      </p:sp>
      <p:sp>
        <p:nvSpPr>
          <p:cNvPr id="5" name="Content Placeholder 4"/>
          <p:cNvSpPr>
            <a:spLocks noGrp="1"/>
          </p:cNvSpPr>
          <p:nvPr>
            <p:ph sz="half" idx="1"/>
          </p:nvPr>
        </p:nvSpPr>
        <p:spPr>
          <a:xfrm>
            <a:off x="1097279" y="2236304"/>
            <a:ext cx="5977938" cy="3652667"/>
          </a:xfrm>
        </p:spPr>
        <p:txBody>
          <a:bodyPr vert="horz" lIns="0" tIns="45720" rIns="0" bIns="45720" rtlCol="0">
            <a:normAutofit/>
          </a:bodyPr>
          <a:lstStyle/>
          <a:p>
            <a:pPr fontAlgn="base"/>
            <a:r>
              <a:rPr lang="en-US" sz="1400">
                <a:solidFill>
                  <a:srgbClr val="FFFFFF"/>
                </a:solidFill>
              </a:rPr>
              <a:t>A real time of change for Claude came when he was 19. To satisfy his parents’ wishes he spent three years in the Law School of Nantes. Claude once again passed all his exams with flying colours. At 22 he graduated with a Licentiate in Law. His family had great plans for him. Claude, however, had other ideas. He would become a priest.</a:t>
            </a:r>
          </a:p>
          <a:p>
            <a:pPr fontAlgn="base"/>
            <a:r>
              <a:rPr lang="en-US" sz="1400">
                <a:solidFill>
                  <a:srgbClr val="FFFFFF"/>
                </a:solidFill>
              </a:rPr>
              <a:t>With the world at his feet and so many promising careers open to him, he had great difficulty deciding between a military career (a family tradition), law and politics (like his father), management and future ownership of the family real-estate business (as only son), or the priesthood where he saw several possibilities as a diocesan or a religious priest. But once the die was cast, there was no turning back; not even a compromise with his family’s suggestion that he now combine his theological studies with another degree at the Sorbonne, the University of Paris.</a:t>
            </a:r>
          </a:p>
          <a:p>
            <a:pPr fontAlgn="base"/>
            <a:r>
              <a:rPr lang="en-US" sz="1400">
                <a:solidFill>
                  <a:srgbClr val="FFFFFF"/>
                </a:solidFill>
              </a:rPr>
              <a:t>No, Claude would concentrate solely on the spiritual preparation and take non-degree courses at the Jesuit College in Paris. This, as history was to show, made all the difference in his life.</a:t>
            </a:r>
          </a:p>
        </p:txBody>
      </p:sp>
      <p:sp>
        <p:nvSpPr>
          <p:cNvPr id="22" name="Rectangle 21">
            <a:extLst>
              <a:ext uri="{FF2B5EF4-FFF2-40B4-BE49-F238E27FC236}">
                <a16:creationId xmlns:a16="http://schemas.microsoft.com/office/drawing/2014/main" id="{3BC04142-131F-4352-8F66-1B161AF72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7894" y="0"/>
            <a:ext cx="64008" cy="6858000"/>
          </a:xfrm>
          <a:prstGeom prst="rect">
            <a:avLst/>
          </a:prstGeom>
          <a:solidFill>
            <a:srgbClr val="E6AA4D"/>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Content Placeholder 6" descr="ClaudeStudent"/>
          <p:cNvPicPr>
            <a:picLocks noGrp="1"/>
          </p:cNvPicPr>
          <p:nvPr>
            <p:ph sz="half" idx="2"/>
          </p:nvPr>
        </p:nvPicPr>
        <p:blipFill>
          <a:blip r:embed="rId2" cstate="print"/>
          <a:srcRect/>
          <a:stretch>
            <a:fillRect/>
          </a:stretch>
        </p:blipFill>
        <p:spPr bwMode="auto">
          <a:xfrm>
            <a:off x="8251982" y="1257939"/>
            <a:ext cx="3294253" cy="4320330"/>
          </a:xfrm>
          <a:prstGeom prst="rect">
            <a:avLst/>
          </a:prstGeom>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605087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6287B354-ECDF-4F68-9404-9E6AF55AFB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 name="Rectangle 72">
            <a:extLst>
              <a:ext uri="{FF2B5EF4-FFF2-40B4-BE49-F238E27FC236}">
                <a16:creationId xmlns:a16="http://schemas.microsoft.com/office/drawing/2014/main" id="{04EEE3C1-EA95-4247-AB6B-608C83796E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5" name="Straight Connector 74">
            <a:extLst>
              <a:ext uri="{FF2B5EF4-FFF2-40B4-BE49-F238E27FC236}">
                <a16:creationId xmlns:a16="http://schemas.microsoft.com/office/drawing/2014/main" id="{C562E3DC-C9BF-4F5F-9845-25FF80564B8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77" name="Rectangle 76">
            <a:extLst>
              <a:ext uri="{FF2B5EF4-FFF2-40B4-BE49-F238E27FC236}">
                <a16:creationId xmlns:a16="http://schemas.microsoft.com/office/drawing/2014/main" id="{3D67B7B4-ABB0-49C7-860C-50D0B88732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04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59655E30-B203-42D2-8200-B57B8FB0CC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7547879" cy="6858000"/>
          </a:xfrm>
          <a:prstGeom prst="rect">
            <a:avLst/>
          </a:prstGeom>
          <a:solidFill>
            <a:srgbClr val="4A3750"/>
          </a:solidFill>
          <a:ln>
            <a:solidFill>
              <a:srgbClr val="4A3750"/>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idx="4294967295"/>
          </p:nvPr>
        </p:nvSpPr>
        <p:spPr>
          <a:xfrm>
            <a:off x="1097280" y="516835"/>
            <a:ext cx="5977937" cy="1666501"/>
          </a:xfrm>
        </p:spPr>
        <p:txBody>
          <a:bodyPr vert="horz" lIns="91440" tIns="45720" rIns="91440" bIns="45720" rtlCol="0" anchor="b">
            <a:normAutofit/>
          </a:bodyPr>
          <a:lstStyle/>
          <a:p>
            <a:r>
              <a:rPr lang="en-US" sz="4000">
                <a:solidFill>
                  <a:srgbClr val="FFFFFF"/>
                </a:solidFill>
              </a:rPr>
              <a:t>Hope for the Poor</a:t>
            </a:r>
          </a:p>
        </p:txBody>
      </p:sp>
      <p:sp>
        <p:nvSpPr>
          <p:cNvPr id="3" name="Content Placeholder 2"/>
          <p:cNvSpPr>
            <a:spLocks noGrp="1"/>
          </p:cNvSpPr>
          <p:nvPr>
            <p:ph sz="half" idx="4294967295"/>
          </p:nvPr>
        </p:nvSpPr>
        <p:spPr>
          <a:xfrm>
            <a:off x="1097279" y="2236304"/>
            <a:ext cx="5977938" cy="3652667"/>
          </a:xfrm>
        </p:spPr>
        <p:txBody>
          <a:bodyPr vert="horz" lIns="0" tIns="45720" rIns="0" bIns="45720" rtlCol="0">
            <a:normAutofit/>
          </a:bodyPr>
          <a:lstStyle/>
          <a:p>
            <a:r>
              <a:rPr lang="en-US" sz="1800">
                <a:solidFill>
                  <a:srgbClr val="FFFFFF"/>
                </a:solidFill>
              </a:rPr>
              <a:t>During his school and college Claude had been very active in the usual charitable organizations (many similar to the present day  Vincent de Paul Society). </a:t>
            </a:r>
          </a:p>
          <a:p>
            <a:r>
              <a:rPr lang="en-US" sz="1800">
                <a:solidFill>
                  <a:srgbClr val="FFFFFF"/>
                </a:solidFill>
              </a:rPr>
              <a:t>As a seminarian (students for the priesthood) at St. Thomas College and a member of the AA’s (The Assembly of Friends), he became involved in educating and helping immigrant chimney sweepers as well some poor seminarians at the Jesuit College.</a:t>
            </a:r>
          </a:p>
          <a:p>
            <a:r>
              <a:rPr lang="en-US" sz="1800">
                <a:solidFill>
                  <a:srgbClr val="FFFFFF"/>
                </a:solidFill>
              </a:rPr>
              <a:t>Claude opened a hostel for the latter eventually became the famous Holy Spirit Seminary, and the nursery of a whole new religious foundation – the Congregation of the Holy Spirit (the Spiritans)</a:t>
            </a:r>
          </a:p>
        </p:txBody>
      </p:sp>
      <p:sp>
        <p:nvSpPr>
          <p:cNvPr id="81" name="Rectangle 80">
            <a:extLst>
              <a:ext uri="{FF2B5EF4-FFF2-40B4-BE49-F238E27FC236}">
                <a16:creationId xmlns:a16="http://schemas.microsoft.com/office/drawing/2014/main" id="{F3627338-DFDF-49A3-BA42-EBF0B4ED12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7894" y="0"/>
            <a:ext cx="64008" cy="6858000"/>
          </a:xfrm>
          <a:prstGeom prst="rect">
            <a:avLst/>
          </a:prstGeom>
          <a:solidFill>
            <a:srgbClr val="FBFD7A"/>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Picture 4">
            <a:extLst>
              <a:ext uri="{FF2B5EF4-FFF2-40B4-BE49-F238E27FC236}">
                <a16:creationId xmlns:a16="http://schemas.microsoft.com/office/drawing/2014/main" id="{FE83E5C1-B457-497B-A843-AB55849EC932}"/>
              </a:ext>
            </a:extLst>
          </p:cNvPr>
          <p:cNvPicPr>
            <a:picLocks noChangeAspect="1"/>
          </p:cNvPicPr>
          <p:nvPr/>
        </p:nvPicPr>
        <p:blipFill rotWithShape="1">
          <a:blip r:embed="rId2"/>
          <a:srcRect t="7815" r="-3" b="17989"/>
          <a:stretch/>
        </p:blipFill>
        <p:spPr>
          <a:xfrm>
            <a:off x="7611902" y="10"/>
            <a:ext cx="4578557" cy="3396985"/>
          </a:xfrm>
          <a:prstGeom prst="rect">
            <a:avLst/>
          </a:prstGeom>
        </p:spPr>
      </p:pic>
      <p:sp>
        <p:nvSpPr>
          <p:cNvPr id="83" name="Rectangle 82">
            <a:extLst>
              <a:ext uri="{FF2B5EF4-FFF2-40B4-BE49-F238E27FC236}">
                <a16:creationId xmlns:a16="http://schemas.microsoft.com/office/drawing/2014/main" id="{ACE38606-29D6-4D73-9B80-6A633D29DF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7894" y="3396996"/>
            <a:ext cx="4642565" cy="64008"/>
          </a:xfrm>
          <a:prstGeom prst="rect">
            <a:avLst/>
          </a:prstGeom>
          <a:solidFill>
            <a:srgbClr val="FBFD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https://encrypted-tbn0.gstatic.com/images?q=tbn:ANd9GcRWQACmcYkKgOfbXJVY39YdkWWwpURJKM3gI8kB93SpAdFIl5Gd9Q"/>
          <p:cNvPicPr>
            <a:picLocks noChangeAspect="1" noChangeArrowheads="1"/>
          </p:cNvPicPr>
          <p:nvPr/>
        </p:nvPicPr>
        <p:blipFill rotWithShape="1">
          <a:blip r:embed="rId3">
            <a:extLst>
              <a:ext uri="{28A0092B-C50C-407E-A947-70E740481C1C}">
                <a14:useLocalDpi xmlns:a14="http://schemas.microsoft.com/office/drawing/2010/main" val="0"/>
              </a:ext>
            </a:extLst>
          </a:blip>
          <a:srcRect t="2057" b="1562"/>
          <a:stretch/>
        </p:blipFill>
        <p:spPr bwMode="auto">
          <a:xfrm>
            <a:off x="7611902" y="3461004"/>
            <a:ext cx="4580097" cy="339699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Rectangle 28">
            <a:extLst>
              <a:ext uri="{FF2B5EF4-FFF2-40B4-BE49-F238E27FC236}">
                <a16:creationId xmlns:a16="http://schemas.microsoft.com/office/drawing/2014/main" id="{1A03258A-52C6-4288-AA56-C3262A0D25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1" name="Straight Connector 30">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33" name="Rectangle 32">
            <a:extLst>
              <a:ext uri="{FF2B5EF4-FFF2-40B4-BE49-F238E27FC236}">
                <a16:creationId xmlns:a16="http://schemas.microsoft.com/office/drawing/2014/main" id="{1246CE8A-6D0F-4E60-AF1A-138C0F0EC3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6EFC04B2-5222-4CBD-8AB3-506B5AF1A5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7547879" cy="6858000"/>
          </a:xfrm>
          <a:prstGeom prst="rect">
            <a:avLst/>
          </a:prstGeom>
          <a:solidFill>
            <a:srgbClr val="7C3C2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idx="4294967295"/>
          </p:nvPr>
        </p:nvSpPr>
        <p:spPr>
          <a:xfrm>
            <a:off x="1097280" y="516835"/>
            <a:ext cx="5977937" cy="1666501"/>
          </a:xfrm>
        </p:spPr>
        <p:txBody>
          <a:bodyPr vert="horz" lIns="91440" tIns="45720" rIns="91440" bIns="45720" rtlCol="0" anchor="b">
            <a:normAutofit/>
          </a:bodyPr>
          <a:lstStyle/>
          <a:p>
            <a:r>
              <a:rPr lang="en-US" sz="4000">
                <a:solidFill>
                  <a:srgbClr val="FFFFFF"/>
                </a:solidFill>
              </a:rPr>
              <a:t>Mary blesses the generosity of the young.</a:t>
            </a:r>
          </a:p>
        </p:txBody>
      </p:sp>
      <p:sp>
        <p:nvSpPr>
          <p:cNvPr id="3" name="Content Placeholder 2"/>
          <p:cNvSpPr>
            <a:spLocks noGrp="1"/>
          </p:cNvSpPr>
          <p:nvPr>
            <p:ph sz="half" idx="4294967295"/>
          </p:nvPr>
        </p:nvSpPr>
        <p:spPr>
          <a:xfrm>
            <a:off x="1097279" y="2236304"/>
            <a:ext cx="5977938" cy="3652667"/>
          </a:xfrm>
        </p:spPr>
        <p:txBody>
          <a:bodyPr vert="horz" lIns="0" tIns="45720" rIns="0" bIns="45720" rtlCol="0">
            <a:normAutofit/>
          </a:bodyPr>
          <a:lstStyle/>
          <a:p>
            <a:endParaRPr lang="en-US" sz="1800">
              <a:solidFill>
                <a:srgbClr val="FFFFFF"/>
              </a:solidFill>
            </a:endParaRPr>
          </a:p>
          <a:p>
            <a:endParaRPr lang="en-US" sz="1800">
              <a:solidFill>
                <a:srgbClr val="FFFFFF"/>
              </a:solidFill>
            </a:endParaRPr>
          </a:p>
          <a:p>
            <a:r>
              <a:rPr lang="en-US" sz="1800">
                <a:solidFill>
                  <a:srgbClr val="FFFFFF"/>
                </a:solidFill>
              </a:rPr>
              <a:t>On Pentecost Sunday, 1703, as Claude and his young companions gathered around the statue of Notre Dame de la Bonne Délivrance in the Church of St. Etienne des Grès, Paris , the Spiritan story began.</a:t>
            </a:r>
          </a:p>
        </p:txBody>
      </p:sp>
      <p:sp>
        <p:nvSpPr>
          <p:cNvPr id="37" name="Rectangle 36">
            <a:extLst>
              <a:ext uri="{FF2B5EF4-FFF2-40B4-BE49-F238E27FC236}">
                <a16:creationId xmlns:a16="http://schemas.microsoft.com/office/drawing/2014/main" id="{6C089EF9-B3B6-43B5-B53E-205F826131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7894" y="0"/>
            <a:ext cx="64008" cy="6858000"/>
          </a:xfrm>
          <a:prstGeom prst="rect">
            <a:avLst/>
          </a:prstGeom>
          <a:solidFill>
            <a:srgbClr val="B68D4D"/>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Picture 4" descr="BlackVirgin"/>
          <p:cNvPicPr/>
          <p:nvPr/>
        </p:nvPicPr>
        <p:blipFill rotWithShape="1">
          <a:blip r:embed="rId2" cstate="print"/>
          <a:srcRect t="8451" r="2" b="3536"/>
          <a:stretch/>
        </p:blipFill>
        <p:spPr bwMode="auto">
          <a:xfrm>
            <a:off x="8251982" y="630202"/>
            <a:ext cx="3294253" cy="5575804"/>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5" name="Rectangle 134">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7" name="Rectangle 136">
            <a:extLst>
              <a:ext uri="{FF2B5EF4-FFF2-40B4-BE49-F238E27FC236}">
                <a16:creationId xmlns:a16="http://schemas.microsoft.com/office/drawing/2014/main" id="{1A03258A-52C6-4288-AA56-C3262A0D25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9" name="Straight Connector 138">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1" name="Rectangle 140">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7547879" cy="6858000"/>
          </a:xfrm>
          <a:prstGeom prst="rect">
            <a:avLst/>
          </a:prstGeom>
          <a:solidFill>
            <a:srgbClr val="52533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16835"/>
            <a:ext cx="5977937" cy="1666501"/>
          </a:xfrm>
        </p:spPr>
        <p:txBody>
          <a:bodyPr vert="horz" lIns="91440" tIns="45720" rIns="91440" bIns="45720" rtlCol="0" anchor="b">
            <a:normAutofit/>
          </a:bodyPr>
          <a:lstStyle/>
          <a:p>
            <a:r>
              <a:rPr lang="en-US" sz="4000">
                <a:solidFill>
                  <a:srgbClr val="FFFFFF"/>
                </a:solidFill>
              </a:rPr>
              <a:t>Remembered over </a:t>
            </a:r>
            <a:br>
              <a:rPr lang="en-US" sz="4000">
                <a:solidFill>
                  <a:srgbClr val="FFFFFF"/>
                </a:solidFill>
              </a:rPr>
            </a:br>
            <a:r>
              <a:rPr lang="en-US" sz="4000">
                <a:solidFill>
                  <a:srgbClr val="FFFFFF"/>
                </a:solidFill>
              </a:rPr>
              <a:t>300 years later.</a:t>
            </a:r>
          </a:p>
        </p:txBody>
      </p:sp>
      <p:sp>
        <p:nvSpPr>
          <p:cNvPr id="3" name="Content Placeholder 2"/>
          <p:cNvSpPr>
            <a:spLocks noGrp="1"/>
          </p:cNvSpPr>
          <p:nvPr>
            <p:ph sz="half" idx="1"/>
          </p:nvPr>
        </p:nvSpPr>
        <p:spPr>
          <a:xfrm>
            <a:off x="1097279" y="2236304"/>
            <a:ext cx="5977938" cy="3652667"/>
          </a:xfrm>
        </p:spPr>
        <p:txBody>
          <a:bodyPr vert="horz" lIns="0" tIns="45720" rIns="0" bIns="45720" rtlCol="0">
            <a:normAutofit/>
          </a:bodyPr>
          <a:lstStyle/>
          <a:p>
            <a:endParaRPr lang="en-US" sz="1800">
              <a:solidFill>
                <a:srgbClr val="FFFFFF"/>
              </a:solidFill>
            </a:endParaRPr>
          </a:p>
          <a:p>
            <a:endParaRPr lang="en-US" sz="1800">
              <a:solidFill>
                <a:srgbClr val="FFFFFF"/>
              </a:solidFill>
            </a:endParaRPr>
          </a:p>
          <a:p>
            <a:pPr fontAlgn="base"/>
            <a:r>
              <a:rPr lang="en-US" sz="1800">
                <a:solidFill>
                  <a:srgbClr val="FFFFFF"/>
                </a:solidFill>
              </a:rPr>
              <a:t>Most unexpectedly in the late summer of 1709 he fell seriously ill of pleurisy. He died peacefully at the age of 30 years and 7 months on October 2 of that year.</a:t>
            </a:r>
          </a:p>
          <a:p>
            <a:pPr fontAlgn="base"/>
            <a:r>
              <a:rPr lang="en-US" sz="1800">
                <a:solidFill>
                  <a:srgbClr val="FFFFFF"/>
                </a:solidFill>
              </a:rPr>
              <a:t>Claude made only one request in his last days, that his friends bury him not with an expensive tombstone, but in a nameless plot among the poorest of the poor, whom he and they had pledged to serve.</a:t>
            </a:r>
          </a:p>
          <a:p>
            <a:endParaRPr lang="en-US" sz="1800">
              <a:solidFill>
                <a:srgbClr val="FFFFFF"/>
              </a:solidFill>
            </a:endParaRPr>
          </a:p>
        </p:txBody>
      </p:sp>
      <p:sp>
        <p:nvSpPr>
          <p:cNvPr id="143" name="Rectangle 142">
            <a:extLst>
              <a:ext uri="{FF2B5EF4-FFF2-40B4-BE49-F238E27FC236}">
                <a16:creationId xmlns:a16="http://schemas.microsoft.com/office/drawing/2014/main" id="{5840D933-6A23-4815-B24F-F628EB389B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7894" y="0"/>
            <a:ext cx="64008" cy="6858000"/>
          </a:xfrm>
          <a:prstGeom prst="rect">
            <a:avLst/>
          </a:prstGeom>
          <a:solidFill>
            <a:srgbClr val="8BC3FE"/>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050" name="Picture 2" descr="A very unassuming patio area behind St-Ãtienne-du-Mont church in Paris, under which lies a common grave for the poor where Fr. Poullart des Places is buried. Founders">
            <a:extLst>
              <a:ext uri="{FF2B5EF4-FFF2-40B4-BE49-F238E27FC236}">
                <a16:creationId xmlns:a16="http://schemas.microsoft.com/office/drawing/2014/main" id="{565B83BF-37D4-4319-B726-D2B7DBABB1CF}"/>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12712" r="10264" b="1"/>
          <a:stretch/>
        </p:blipFill>
        <p:spPr bwMode="auto">
          <a:xfrm>
            <a:off x="7611902" y="10"/>
            <a:ext cx="4580097" cy="6857990"/>
          </a:xfrm>
          <a:prstGeom prst="rect">
            <a:avLst/>
          </a:prstGeom>
          <a:noFill/>
          <a:extLst>
            <a:ext uri="{909E8E84-426E-40DD-AFC4-6F175D3DCCD1}">
              <a14:hiddenFill xmlns:a14="http://schemas.microsoft.com/office/drawing/2010/main">
                <a:solidFill>
                  <a:srgbClr val="FFFFFF"/>
                </a:solidFill>
              </a14:hiddenFill>
            </a:ext>
          </a:extLst>
        </p:spPr>
      </p:pic>
    </p:spTree>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r="-1" b="8099"/>
          <a:stretch/>
        </p:blipFill>
        <p:spPr>
          <a:xfrm>
            <a:off x="16" y="10"/>
            <a:ext cx="7556889" cy="6857990"/>
          </a:xfrm>
          <a:prstGeom prst="rect">
            <a:avLst/>
          </a:prstGeom>
        </p:spPr>
      </p:pic>
      <p:sp>
        <p:nvSpPr>
          <p:cNvPr id="18" name="Rectangle 17">
            <a:extLst>
              <a:ext uri="{FF2B5EF4-FFF2-40B4-BE49-F238E27FC236}">
                <a16:creationId xmlns:a16="http://schemas.microsoft.com/office/drawing/2014/main" id="{6482F060-A4AF-4E0B-B364-7C6BA4AE9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13486" y="0"/>
            <a:ext cx="4584734" cy="6858000"/>
          </a:xfrm>
          <a:prstGeom prst="rect">
            <a:avLst/>
          </a:prstGeom>
          <a:solidFill>
            <a:srgbClr val="B7796A"/>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096885" y="640080"/>
            <a:ext cx="3659246" cy="2926080"/>
          </a:xfrm>
        </p:spPr>
        <p:txBody>
          <a:bodyPr>
            <a:normAutofit/>
          </a:bodyPr>
          <a:lstStyle/>
          <a:p>
            <a:r>
              <a:rPr lang="en-IE" sz="5000" b="1">
                <a:solidFill>
                  <a:srgbClr val="FFFFFF"/>
                </a:solidFill>
              </a:rPr>
              <a:t>Remembering Venerable Francis Libermann</a:t>
            </a:r>
          </a:p>
        </p:txBody>
      </p:sp>
      <p:sp>
        <p:nvSpPr>
          <p:cNvPr id="20" name="Rectangle 19">
            <a:extLst>
              <a:ext uri="{FF2B5EF4-FFF2-40B4-BE49-F238E27FC236}">
                <a16:creationId xmlns:a16="http://schemas.microsoft.com/office/drawing/2014/main" id="{59221DC5-DCD9-4405-A217-1EC85DDF63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06" y="0"/>
            <a:ext cx="64008" cy="6858000"/>
          </a:xfrm>
          <a:prstGeom prst="rect">
            <a:avLst/>
          </a:prstGeom>
          <a:solidFill>
            <a:srgbClr val="FFD494"/>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459242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dirty="0"/>
              <a:t>Spiritan Education </a:t>
            </a:r>
          </a:p>
        </p:txBody>
      </p:sp>
      <p:sp>
        <p:nvSpPr>
          <p:cNvPr id="3" name="Content Placeholder 2"/>
          <p:cNvSpPr>
            <a:spLocks noGrp="1"/>
          </p:cNvSpPr>
          <p:nvPr>
            <p:ph idx="1"/>
          </p:nvPr>
        </p:nvSpPr>
        <p:spPr/>
        <p:txBody>
          <a:bodyPr/>
          <a:lstStyle/>
          <a:p>
            <a:pPr>
              <a:buFont typeface="Wingdings" panose="05000000000000000000" pitchFamily="2" charset="2"/>
              <a:buChar char="§"/>
            </a:pPr>
            <a:r>
              <a:rPr lang="en-IE" sz="2400" dirty="0"/>
              <a:t>What is a Spiritan?</a:t>
            </a:r>
          </a:p>
          <a:p>
            <a:pPr>
              <a:buFont typeface="Wingdings" panose="05000000000000000000" pitchFamily="2" charset="2"/>
              <a:buChar char="§"/>
            </a:pPr>
            <a:r>
              <a:rPr lang="en-IE" sz="2400" dirty="0"/>
              <a:t> Where do we find </a:t>
            </a:r>
            <a:r>
              <a:rPr lang="en-IE" sz="2400" dirty="0" err="1"/>
              <a:t>Spiritans</a:t>
            </a:r>
            <a:r>
              <a:rPr lang="en-IE" sz="2400" dirty="0"/>
              <a:t>?</a:t>
            </a:r>
          </a:p>
          <a:p>
            <a:pPr>
              <a:buFont typeface="Wingdings" panose="05000000000000000000" pitchFamily="2" charset="2"/>
              <a:buChar char="§"/>
            </a:pPr>
            <a:r>
              <a:rPr lang="en-IE" sz="2400" dirty="0"/>
              <a:t>Do you know any </a:t>
            </a:r>
            <a:r>
              <a:rPr lang="en-IE" sz="2400" dirty="0" err="1"/>
              <a:t>Spiritans</a:t>
            </a:r>
            <a:r>
              <a:rPr lang="en-IE" sz="2400" dirty="0"/>
              <a:t>?</a:t>
            </a:r>
          </a:p>
          <a:p>
            <a:pPr>
              <a:buFont typeface="Wingdings" panose="05000000000000000000" pitchFamily="2" charset="2"/>
              <a:buChar char="§"/>
            </a:pPr>
            <a:endParaRPr lang="en-IE" dirty="0"/>
          </a:p>
        </p:txBody>
      </p:sp>
    </p:spTree>
    <p:extLst>
      <p:ext uri="{BB962C8B-B14F-4D97-AF65-F5344CB8AC3E}">
        <p14:creationId xmlns:p14="http://schemas.microsoft.com/office/powerpoint/2010/main" val="1861401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9">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1">
            <a:extLst>
              <a:ext uri="{FF2B5EF4-FFF2-40B4-BE49-F238E27FC236}">
                <a16:creationId xmlns:a16="http://schemas.microsoft.com/office/drawing/2014/main" id="{1A03258A-52C6-4288-AA56-C3262A0D25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1" name="Straight Connector 13">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6" name="Rectangle 15">
            <a:extLst>
              <a:ext uri="{FF2B5EF4-FFF2-40B4-BE49-F238E27FC236}">
                <a16:creationId xmlns:a16="http://schemas.microsoft.com/office/drawing/2014/main" id="{311973C2-EB8B-452A-A698-4A252FD3A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181601" y="634946"/>
            <a:ext cx="6368142" cy="1450757"/>
          </a:xfrm>
        </p:spPr>
        <p:txBody>
          <a:bodyPr vert="horz" lIns="91440" tIns="45720" rIns="91440" bIns="45720" rtlCol="0" anchor="b">
            <a:normAutofit/>
          </a:bodyPr>
          <a:lstStyle/>
          <a:p>
            <a:r>
              <a:rPr lang="en-US" sz="5400" dirty="0">
                <a:solidFill>
                  <a:srgbClr val="52523B"/>
                </a:solidFill>
              </a:rPr>
              <a:t>Timeline</a:t>
            </a:r>
          </a:p>
        </p:txBody>
      </p:sp>
      <p:pic>
        <p:nvPicPr>
          <p:cNvPr id="5" name="Content Placeholder 4"/>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9381" r="3472"/>
          <a:stretch/>
        </p:blipFill>
        <p:spPr>
          <a:xfrm>
            <a:off x="20" y="-12128"/>
            <a:ext cx="4654276" cy="6870127"/>
          </a:xfrm>
          <a:prstGeom prst="rect">
            <a:avLst/>
          </a:prstGeom>
        </p:spPr>
      </p:pic>
      <p:cxnSp>
        <p:nvCxnSpPr>
          <p:cNvPr id="20" name="Straight Connector 19">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5181601" y="2198914"/>
            <a:ext cx="6368142" cy="3670180"/>
          </a:xfrm>
        </p:spPr>
        <p:txBody>
          <a:bodyPr vert="horz" lIns="0" tIns="45720" rIns="0" bIns="45720" rtlCol="0">
            <a:normAutofit/>
          </a:bodyPr>
          <a:lstStyle/>
          <a:p>
            <a:pPr marL="0" indent="0">
              <a:buNone/>
            </a:pPr>
            <a:r>
              <a:rPr lang="en-US" sz="1700" b="1" dirty="0"/>
              <a:t>1802 </a:t>
            </a:r>
            <a:r>
              <a:rPr lang="en-US" sz="1700" dirty="0"/>
              <a:t>Born into a Jewish family at </a:t>
            </a:r>
            <a:r>
              <a:rPr lang="en-US" sz="1700" dirty="0" err="1"/>
              <a:t>Saverne</a:t>
            </a:r>
            <a:r>
              <a:rPr lang="en-US" sz="1700" dirty="0"/>
              <a:t>, Alsace, France. The son of a Jewish Rabbi.</a:t>
            </a:r>
          </a:p>
          <a:p>
            <a:pPr marL="0" indent="0">
              <a:buNone/>
            </a:pPr>
            <a:r>
              <a:rPr lang="en-US" sz="1700" b="1" dirty="0"/>
              <a:t>1826 </a:t>
            </a:r>
            <a:r>
              <a:rPr lang="en-US" sz="1700" dirty="0" err="1"/>
              <a:t>Baptised</a:t>
            </a:r>
            <a:r>
              <a:rPr lang="en-US" sz="1700" dirty="0"/>
              <a:t> a Catholic in Paris.</a:t>
            </a:r>
          </a:p>
          <a:p>
            <a:pPr marL="0" indent="0">
              <a:buNone/>
            </a:pPr>
            <a:r>
              <a:rPr lang="en-US" sz="1700" b="1" dirty="0"/>
              <a:t>1841</a:t>
            </a:r>
            <a:r>
              <a:rPr lang="en-US" sz="1700" dirty="0"/>
              <a:t> Ordained priest and founded the Society of the Holy Heart of Mary.</a:t>
            </a:r>
          </a:p>
          <a:p>
            <a:pPr marL="0" indent="0">
              <a:buNone/>
            </a:pPr>
            <a:r>
              <a:rPr lang="en-US" sz="1700" b="1" dirty="0"/>
              <a:t>1843</a:t>
            </a:r>
            <a:r>
              <a:rPr lang="en-US" sz="1700" dirty="0"/>
              <a:t> Sent out his first missionaries to Guinea.</a:t>
            </a:r>
          </a:p>
          <a:p>
            <a:pPr marL="0" indent="0">
              <a:buNone/>
            </a:pPr>
            <a:r>
              <a:rPr lang="en-US" sz="1700" b="1" dirty="0"/>
              <a:t>1847</a:t>
            </a:r>
            <a:r>
              <a:rPr lang="en-US" sz="1700" dirty="0"/>
              <a:t> His society merged with the Holy Spirit Congregation (The Spiritans).</a:t>
            </a:r>
          </a:p>
          <a:p>
            <a:pPr marL="0" indent="0">
              <a:buNone/>
            </a:pPr>
            <a:r>
              <a:rPr lang="en-US" sz="1700" b="1" dirty="0"/>
              <a:t>1852</a:t>
            </a:r>
            <a:r>
              <a:rPr lang="en-US" sz="1700" dirty="0"/>
              <a:t> Died at Rue </a:t>
            </a:r>
            <a:r>
              <a:rPr lang="en-US" sz="1700" dirty="0" err="1"/>
              <a:t>Lhomond</a:t>
            </a:r>
            <a:r>
              <a:rPr lang="en-US" sz="1700" dirty="0"/>
              <a:t> in Paris on February 2</a:t>
            </a:r>
            <a:r>
              <a:rPr lang="en-US" sz="1700" baseline="30000" dirty="0"/>
              <a:t>nd</a:t>
            </a:r>
            <a:r>
              <a:rPr lang="en-US" sz="1700" dirty="0"/>
              <a:t>.</a:t>
            </a:r>
          </a:p>
          <a:p>
            <a:pPr marL="0" indent="0">
              <a:buNone/>
            </a:pPr>
            <a:r>
              <a:rPr lang="en-US" sz="1700" b="1" dirty="0"/>
              <a:t>1910</a:t>
            </a:r>
            <a:r>
              <a:rPr lang="en-US" sz="1700" dirty="0"/>
              <a:t> Declared Venerable by Pope Saint Pius X.</a:t>
            </a:r>
          </a:p>
        </p:txBody>
      </p:sp>
    </p:spTree>
    <p:extLst>
      <p:ext uri="{BB962C8B-B14F-4D97-AF65-F5344CB8AC3E}">
        <p14:creationId xmlns:p14="http://schemas.microsoft.com/office/powerpoint/2010/main" val="3386448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9">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1">
            <a:extLst>
              <a:ext uri="{FF2B5EF4-FFF2-40B4-BE49-F238E27FC236}">
                <a16:creationId xmlns:a16="http://schemas.microsoft.com/office/drawing/2014/main" id="{1A03258A-52C6-4288-AA56-C3262A0D25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1" name="Straight Connector 13">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6" name="Rectangle 15">
            <a:extLst>
              <a:ext uri="{FF2B5EF4-FFF2-40B4-BE49-F238E27FC236}">
                <a16:creationId xmlns:a16="http://schemas.microsoft.com/office/drawing/2014/main" id="{311973C2-EB8B-452A-A698-4A252FD3A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181601" y="634946"/>
            <a:ext cx="6368142" cy="1450757"/>
          </a:xfrm>
        </p:spPr>
        <p:txBody>
          <a:bodyPr vert="horz" lIns="91440" tIns="45720" rIns="91440" bIns="45720" rtlCol="0" anchor="b">
            <a:normAutofit fontScale="90000"/>
          </a:bodyPr>
          <a:lstStyle/>
          <a:p>
            <a:pPr algn="ctr"/>
            <a:r>
              <a:rPr lang="en-US" sz="5400" dirty="0">
                <a:solidFill>
                  <a:srgbClr val="52523B"/>
                </a:solidFill>
              </a:rPr>
              <a:t>An Extraordinary </a:t>
            </a:r>
            <a:br>
              <a:rPr lang="en-US" sz="5400" dirty="0">
                <a:solidFill>
                  <a:srgbClr val="52523B"/>
                </a:solidFill>
              </a:rPr>
            </a:br>
            <a:r>
              <a:rPr lang="en-US" sz="5400" dirty="0">
                <a:solidFill>
                  <a:srgbClr val="52523B"/>
                </a:solidFill>
              </a:rPr>
              <a:t>Faith Journey</a:t>
            </a:r>
          </a:p>
        </p:txBody>
      </p:sp>
      <p:pic>
        <p:nvPicPr>
          <p:cNvPr id="5" name="Content Placeholder 4"/>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9381" r="3472"/>
          <a:stretch/>
        </p:blipFill>
        <p:spPr>
          <a:xfrm>
            <a:off x="20" y="-12128"/>
            <a:ext cx="4654276" cy="6870127"/>
          </a:xfrm>
          <a:prstGeom prst="rect">
            <a:avLst/>
          </a:prstGeom>
        </p:spPr>
      </p:pic>
      <p:cxnSp>
        <p:nvCxnSpPr>
          <p:cNvPr id="20" name="Straight Connector 19">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5181601" y="2198914"/>
            <a:ext cx="6368142" cy="3670180"/>
          </a:xfrm>
        </p:spPr>
        <p:txBody>
          <a:bodyPr vert="horz" lIns="0" tIns="45720" rIns="0" bIns="45720" rtlCol="0">
            <a:normAutofit/>
          </a:bodyPr>
          <a:lstStyle/>
          <a:p>
            <a:pPr fontAlgn="base"/>
            <a:r>
              <a:rPr lang="en-IE" dirty="0"/>
              <a:t>Venerable Francis Libermann had a most remarkable journey of faith. He was born into an orthodox Jewish family in the Alsace region of France in 1802, and given the name Jacob.</a:t>
            </a:r>
          </a:p>
          <a:p>
            <a:pPr fontAlgn="base"/>
            <a:r>
              <a:rPr lang="en-IE" dirty="0"/>
              <a:t>Jacob Libermann’s father was a rabbi, and Jacob was preparing to become a rabbi himself when his studies led him to the New Testament and to Christianity.</a:t>
            </a:r>
          </a:p>
          <a:p>
            <a:pPr fontAlgn="base"/>
            <a:r>
              <a:rPr lang="en-IE" dirty="0"/>
              <a:t>He was baptized as a Catholic Francis Mary Paul, in 1826, at Christmas.</a:t>
            </a:r>
          </a:p>
          <a:p>
            <a:pPr fontAlgn="base"/>
            <a:r>
              <a:rPr lang="en-IE" dirty="0"/>
              <a:t>Soon he was studying for the Catholic priesthood, but suffered illness (epilepsy) which delayed his ordination.</a:t>
            </a:r>
            <a:br>
              <a:rPr lang="en-IE" dirty="0"/>
            </a:br>
            <a:r>
              <a:rPr lang="en-IE" dirty="0"/>
              <a:t>He was finally ordained, in 1841.</a:t>
            </a:r>
          </a:p>
        </p:txBody>
      </p:sp>
    </p:spTree>
    <p:extLst>
      <p:ext uri="{BB962C8B-B14F-4D97-AF65-F5344CB8AC3E}">
        <p14:creationId xmlns:p14="http://schemas.microsoft.com/office/powerpoint/2010/main" val="1159778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9">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11">
            <a:extLst>
              <a:ext uri="{FF2B5EF4-FFF2-40B4-BE49-F238E27FC236}">
                <a16:creationId xmlns:a16="http://schemas.microsoft.com/office/drawing/2014/main" id="{1A03258A-52C6-4288-AA56-C3262A0D25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2" name="Straight Connector 13">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5" name="Content Placeholder 4" descr="jacoblibermann.jpg"/>
          <p:cNvPicPr>
            <a:picLocks noGrp="1" noChangeAspect="1"/>
          </p:cNvPicPr>
          <p:nvPr>
            <p:ph sz="half" idx="2"/>
          </p:nvPr>
        </p:nvPicPr>
        <p:blipFill rotWithShape="1">
          <a:blip r:embed="rId2" cstate="print"/>
          <a:srcRect r="12435"/>
          <a:stretch/>
        </p:blipFill>
        <p:spPr>
          <a:xfrm>
            <a:off x="20" y="10"/>
            <a:ext cx="4578952" cy="6857990"/>
          </a:xfrm>
          <a:prstGeom prst="rect">
            <a:avLst/>
          </a:prstGeom>
        </p:spPr>
      </p:pic>
      <p:sp>
        <p:nvSpPr>
          <p:cNvPr id="23" name="Rectangle 15">
            <a:extLst>
              <a:ext uri="{FF2B5EF4-FFF2-40B4-BE49-F238E27FC236}">
                <a16:creationId xmlns:a16="http://schemas.microsoft.com/office/drawing/2014/main" id="{4D9C48B3-6057-4FA3-BFE1-E277D0635F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39733" y="0"/>
            <a:ext cx="75522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124206" y="516835"/>
            <a:ext cx="6339840" cy="1666501"/>
          </a:xfrm>
        </p:spPr>
        <p:txBody>
          <a:bodyPr vert="horz" lIns="91440" tIns="45720" rIns="91440" bIns="45720" rtlCol="0" anchor="b">
            <a:normAutofit/>
          </a:bodyPr>
          <a:lstStyle/>
          <a:p>
            <a:r>
              <a:rPr lang="en-US" sz="4000" dirty="0">
                <a:solidFill>
                  <a:srgbClr val="FFFFFF"/>
                </a:solidFill>
              </a:rPr>
              <a:t>A Second Founder.</a:t>
            </a:r>
          </a:p>
        </p:txBody>
      </p:sp>
      <p:sp>
        <p:nvSpPr>
          <p:cNvPr id="24" name="Rectangle 17">
            <a:extLst>
              <a:ext uri="{FF2B5EF4-FFF2-40B4-BE49-F238E27FC236}">
                <a16:creationId xmlns:a16="http://schemas.microsoft.com/office/drawing/2014/main" id="{928BFF5C-9619-41D1-9F73-F5B9D6C662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8972"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sz="half" idx="1"/>
          </p:nvPr>
        </p:nvSpPr>
        <p:spPr>
          <a:xfrm>
            <a:off x="5124206" y="2281561"/>
            <a:ext cx="6339840" cy="4199138"/>
          </a:xfrm>
        </p:spPr>
        <p:txBody>
          <a:bodyPr vert="horz" lIns="0" tIns="45720" rIns="0" bIns="45720" rtlCol="0">
            <a:normAutofit lnSpcReduction="10000"/>
          </a:bodyPr>
          <a:lstStyle/>
          <a:p>
            <a:pPr fontAlgn="base"/>
            <a:r>
              <a:rPr lang="en-IE" dirty="0"/>
              <a:t>In 1848 Libermann brought personnel and a renewed Spiritual energy to the Spiritans that transformed the Congregation.</a:t>
            </a:r>
          </a:p>
          <a:p>
            <a:pPr fontAlgn="base"/>
            <a:r>
              <a:rPr lang="en-IE" dirty="0"/>
              <a:t>Those intervening years were a time of grace and of maturing, as Libermann became an advisor and confidant to many seminarians and others wanting to grow in the spiritual life. </a:t>
            </a:r>
          </a:p>
          <a:p>
            <a:pPr fontAlgn="base"/>
            <a:r>
              <a:rPr lang="en-IE" dirty="0"/>
              <a:t>His insightful approach of “practical union with God” helped him, and others, find the story of God in the everyday life.</a:t>
            </a:r>
          </a:p>
          <a:p>
            <a:pPr fontAlgn="base"/>
            <a:r>
              <a:rPr lang="en-IE" dirty="0"/>
              <a:t>His unique spirituality of remining responsiveness to the Holy Spirit served Libermann well during the difficult period of organizing his Congregation of gaining official permission from Rome to begin this apostolate to people of African descent. </a:t>
            </a:r>
          </a:p>
        </p:txBody>
      </p:sp>
    </p:spTree>
    <p:extLst>
      <p:ext uri="{BB962C8B-B14F-4D97-AF65-F5344CB8AC3E}">
        <p14:creationId xmlns:p14="http://schemas.microsoft.com/office/powerpoint/2010/main" val="370432322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9">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11">
            <a:extLst>
              <a:ext uri="{FF2B5EF4-FFF2-40B4-BE49-F238E27FC236}">
                <a16:creationId xmlns:a16="http://schemas.microsoft.com/office/drawing/2014/main" id="{1A03258A-52C6-4288-AA56-C3262A0D25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2" name="Straight Connector 13">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5" name="Content Placeholder 4" descr="jacoblibermann.jpg"/>
          <p:cNvPicPr>
            <a:picLocks noGrp="1" noChangeAspect="1"/>
          </p:cNvPicPr>
          <p:nvPr>
            <p:ph sz="half" idx="2"/>
          </p:nvPr>
        </p:nvPicPr>
        <p:blipFill rotWithShape="1">
          <a:blip r:embed="rId2" cstate="print"/>
          <a:srcRect r="12435"/>
          <a:stretch/>
        </p:blipFill>
        <p:spPr>
          <a:xfrm>
            <a:off x="20" y="10"/>
            <a:ext cx="4578952" cy="6857990"/>
          </a:xfrm>
          <a:prstGeom prst="rect">
            <a:avLst/>
          </a:prstGeom>
        </p:spPr>
      </p:pic>
      <p:sp>
        <p:nvSpPr>
          <p:cNvPr id="23" name="Rectangle 15">
            <a:extLst>
              <a:ext uri="{FF2B5EF4-FFF2-40B4-BE49-F238E27FC236}">
                <a16:creationId xmlns:a16="http://schemas.microsoft.com/office/drawing/2014/main" id="{4D9C48B3-6057-4FA3-BFE1-E277D0635F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39733" y="0"/>
            <a:ext cx="75522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124206" y="516835"/>
            <a:ext cx="6339840" cy="1666501"/>
          </a:xfrm>
        </p:spPr>
        <p:txBody>
          <a:bodyPr vert="horz" lIns="91440" tIns="45720" rIns="91440" bIns="45720" rtlCol="0" anchor="b">
            <a:normAutofit/>
          </a:bodyPr>
          <a:lstStyle/>
          <a:p>
            <a:r>
              <a:rPr lang="en-US" sz="4000" dirty="0">
                <a:solidFill>
                  <a:srgbClr val="FFFFFF"/>
                </a:solidFill>
              </a:rPr>
              <a:t>Another Missionary pioneer.</a:t>
            </a:r>
          </a:p>
        </p:txBody>
      </p:sp>
      <p:sp>
        <p:nvSpPr>
          <p:cNvPr id="24" name="Rectangle 17">
            <a:extLst>
              <a:ext uri="{FF2B5EF4-FFF2-40B4-BE49-F238E27FC236}">
                <a16:creationId xmlns:a16="http://schemas.microsoft.com/office/drawing/2014/main" id="{928BFF5C-9619-41D1-9F73-F5B9D6C662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8972"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sz="half" idx="1"/>
          </p:nvPr>
        </p:nvSpPr>
        <p:spPr>
          <a:xfrm>
            <a:off x="5124206" y="2236304"/>
            <a:ext cx="6339840" cy="3652667"/>
          </a:xfrm>
        </p:spPr>
        <p:txBody>
          <a:bodyPr vert="horz" lIns="0" tIns="45720" rIns="0" bIns="45720" rtlCol="0">
            <a:normAutofit/>
          </a:bodyPr>
          <a:lstStyle/>
          <a:p>
            <a:pPr fontAlgn="base"/>
            <a:r>
              <a:rPr lang="en-IE" dirty="0"/>
              <a:t>Libermann recruited and educated missionaries, both lay and clerical. He negotiated with Rome and with the French government over the placement and support of his personnel.</a:t>
            </a:r>
          </a:p>
          <a:p>
            <a:pPr fontAlgn="base"/>
            <a:br>
              <a:rPr lang="en-IE" dirty="0"/>
            </a:br>
            <a:r>
              <a:rPr lang="en-IE" dirty="0"/>
              <a:t>Francis Libermann was a pioneer of strategies now recognized as a blueprint for modern missionary activity. He urged the Spiritans to “become one with the people” so that each group received and understood the Gospel in the context of their own traditions. Fr. Libermann’s zeal was so inspiring that despite the death of the first missionaries  to West Africa, they still volunteered as replacements.</a:t>
            </a:r>
          </a:p>
        </p:txBody>
      </p:sp>
    </p:spTree>
    <p:extLst>
      <p:ext uri="{BB962C8B-B14F-4D97-AF65-F5344CB8AC3E}">
        <p14:creationId xmlns:p14="http://schemas.microsoft.com/office/powerpoint/2010/main" val="237591687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DE3B1B8-DC38-48E8-8C31-EF790659B5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9E63FFFE-1DB2-4A0F-B495-35782F1622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32BB9A07-8AB8-4D82-B3BC-B500DDEC79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6" name="Rectangle 15">
            <a:extLst>
              <a:ext uri="{FF2B5EF4-FFF2-40B4-BE49-F238E27FC236}">
                <a16:creationId xmlns:a16="http://schemas.microsoft.com/office/drawing/2014/main" id="{80861964-D86C-4A50-8F6D-B466384A61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idx="4294967295"/>
          </p:nvPr>
        </p:nvSpPr>
        <p:spPr>
          <a:xfrm>
            <a:off x="7859485" y="634946"/>
            <a:ext cx="3690257" cy="1450757"/>
          </a:xfrm>
        </p:spPr>
        <p:txBody>
          <a:bodyPr vert="horz" lIns="91440" tIns="45720" rIns="91440" bIns="45720" rtlCol="0" anchor="b">
            <a:normAutofit/>
          </a:bodyPr>
          <a:lstStyle/>
          <a:p>
            <a:r>
              <a:rPr lang="en-US" dirty="0"/>
              <a:t>Not afraid of adventure.</a:t>
            </a:r>
          </a:p>
        </p:txBody>
      </p:sp>
      <p:pic>
        <p:nvPicPr>
          <p:cNvPr id="5" name="Picture 4" descr="A view of a mountain&#10;&#10;Description generated with very high confidenc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999" y="1353902"/>
            <a:ext cx="6909801" cy="3886763"/>
          </a:xfrm>
          <a:prstGeom prst="rect">
            <a:avLst/>
          </a:prstGeom>
        </p:spPr>
      </p:pic>
      <p:cxnSp>
        <p:nvCxnSpPr>
          <p:cNvPr id="18" name="Straight Connector 17">
            <a:extLst>
              <a:ext uri="{FF2B5EF4-FFF2-40B4-BE49-F238E27FC236}">
                <a16:creationId xmlns:a16="http://schemas.microsoft.com/office/drawing/2014/main" id="{754A678E-8F30-4E92-A5BF-F5D03D0113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sz="half" idx="4294967295"/>
          </p:nvPr>
        </p:nvSpPr>
        <p:spPr>
          <a:xfrm>
            <a:off x="7859485" y="2198914"/>
            <a:ext cx="3690257" cy="3670180"/>
          </a:xfrm>
        </p:spPr>
        <p:txBody>
          <a:bodyPr vert="horz" lIns="0" tIns="45720" rIns="0" bIns="45720" rtlCol="0">
            <a:normAutofit/>
          </a:bodyPr>
          <a:lstStyle/>
          <a:p>
            <a:endParaRPr lang="en-US" dirty="0"/>
          </a:p>
          <a:p>
            <a:pPr>
              <a:buFont typeface="Calibri" panose="020F0502020204030204" pitchFamily="34" charset="0"/>
              <a:buNone/>
            </a:pPr>
            <a:endParaRPr lang="en-US"/>
          </a:p>
          <a:p>
            <a:endParaRPr lang="en-US" dirty="0"/>
          </a:p>
          <a:p>
            <a:endParaRPr lang="en-US" dirty="0"/>
          </a:p>
          <a:p>
            <a:pPr>
              <a:buFont typeface="Calibri" panose="020F0502020204030204" pitchFamily="34" charset="0"/>
              <a:buNone/>
            </a:pPr>
            <a:endParaRPr lang="en-US"/>
          </a:p>
          <a:p>
            <a:pPr>
              <a:buFont typeface="Calibri" panose="020F0502020204030204" pitchFamily="34" charset="0"/>
              <a:buNone/>
            </a:pPr>
            <a:endParaRPr lang="en-US"/>
          </a:p>
          <a:p>
            <a:pPr>
              <a:buFont typeface="Calibri" panose="020F0502020204030204" pitchFamily="34" charset="0"/>
              <a:buNone/>
            </a:pPr>
            <a:endParaRPr lang="en-US"/>
          </a:p>
          <a:p>
            <a:pPr>
              <a:buFont typeface="Calibri" panose="020F0502020204030204" pitchFamily="34" charset="0"/>
              <a:buNone/>
            </a:pPr>
            <a:endParaRPr lang="en-US"/>
          </a:p>
          <a:p>
            <a:endParaRPr lang="en-US" dirty="0"/>
          </a:p>
        </p:txBody>
      </p:sp>
      <p:sp>
        <p:nvSpPr>
          <p:cNvPr id="20" name="Rectangle 19">
            <a:extLst>
              <a:ext uri="{FF2B5EF4-FFF2-40B4-BE49-F238E27FC236}">
                <a16:creationId xmlns:a16="http://schemas.microsoft.com/office/drawing/2014/main" id="{02CE8509-9E93-4D74-BF24-661F111C7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rgbClr val="658FB5"/>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a:extLst>
              <a:ext uri="{FF2B5EF4-FFF2-40B4-BE49-F238E27FC236}">
                <a16:creationId xmlns:a16="http://schemas.microsoft.com/office/drawing/2014/main" id="{66E8BA98-E13C-403B-AC96-75E203799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3D495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Content Placeholder 2">
            <a:extLst>
              <a:ext uri="{FF2B5EF4-FFF2-40B4-BE49-F238E27FC236}">
                <a16:creationId xmlns:a16="http://schemas.microsoft.com/office/drawing/2014/main" id="{35B367A7-C334-4DFB-8F8B-B584EE41946B}"/>
              </a:ext>
            </a:extLst>
          </p:cNvPr>
          <p:cNvSpPr txBox="1">
            <a:spLocks/>
          </p:cNvSpPr>
          <p:nvPr/>
        </p:nvSpPr>
        <p:spPr>
          <a:xfrm>
            <a:off x="8407153" y="2601707"/>
            <a:ext cx="2929631" cy="2787039"/>
          </a:xfrm>
          <a:prstGeom prst="rect">
            <a:avLst/>
          </a:prstGeom>
        </p:spPr>
        <p:txBody>
          <a:bodyPr>
            <a:normAutofit fontScale="92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600" dirty="0">
                <a:solidFill>
                  <a:schemeClr val="tx1"/>
                </a:solidFill>
              </a:rPr>
              <a:t>The main commitment of these missionaries was the poorest and those most in need.  They committed to serve the people in the world around them, no matter where they were.</a:t>
            </a:r>
          </a:p>
          <a:p>
            <a:pPr marL="0" indent="0">
              <a:buFont typeface="Calibri" panose="020F0502020204030204" pitchFamily="34" charset="0"/>
              <a:buNone/>
            </a:pPr>
            <a:endParaRPr lang="en-US" sz="2600" dirty="0">
              <a:solidFill>
                <a:schemeClr val="tx1"/>
              </a:solidFill>
            </a:endParaRPr>
          </a:p>
        </p:txBody>
      </p:sp>
    </p:spTree>
    <p:extLst>
      <p:ext uri="{BB962C8B-B14F-4D97-AF65-F5344CB8AC3E}">
        <p14:creationId xmlns:p14="http://schemas.microsoft.com/office/powerpoint/2010/main" val="3321537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1000"/>
                                        <p:tgtEl>
                                          <p:spTgt spid="15">
                                            <p:txEl>
                                              <p:pRg st="0" end="0"/>
                                            </p:txEl>
                                          </p:spTgt>
                                        </p:tgtEl>
                                      </p:cBhvr>
                                    </p:animEffect>
                                    <p:anim calcmode="lin" valueType="num">
                                      <p:cBhvr>
                                        <p:cTn id="8"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 name="Rectangle 72">
            <a:extLst>
              <a:ext uri="{FF2B5EF4-FFF2-40B4-BE49-F238E27FC236}">
                <a16:creationId xmlns:a16="http://schemas.microsoft.com/office/drawing/2014/main" id="{1A03258A-52C6-4288-AA56-C3262A0D25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5" name="Straight Connector 74">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77" name="Rectangle 76">
            <a:extLst>
              <a:ext uri="{FF2B5EF4-FFF2-40B4-BE49-F238E27FC236}">
                <a16:creationId xmlns:a16="http://schemas.microsoft.com/office/drawing/2014/main" id="{311973C2-EB8B-452A-A698-4A252FD3A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9" name="Rectangle 78">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idx="4294967295"/>
          </p:nvPr>
        </p:nvSpPr>
        <p:spPr>
          <a:xfrm>
            <a:off x="5181601" y="634946"/>
            <a:ext cx="6368142" cy="1450757"/>
          </a:xfrm>
        </p:spPr>
        <p:txBody>
          <a:bodyPr vert="horz" lIns="91440" tIns="45720" rIns="91440" bIns="45720" rtlCol="0" anchor="b">
            <a:normAutofit/>
          </a:bodyPr>
          <a:lstStyle/>
          <a:p>
            <a:r>
              <a:rPr lang="en-US" sz="5400">
                <a:solidFill>
                  <a:srgbClr val="614741"/>
                </a:solidFill>
              </a:rPr>
              <a:t>February 2nd 1852</a:t>
            </a:r>
          </a:p>
        </p:txBody>
      </p:sp>
      <p:pic>
        <p:nvPicPr>
          <p:cNvPr id="3074" name="Picture 2" descr="http://spiritans.org/wp-content/uploads/2019/03/Buste_Libermann_EG-workshop-e1553963140844.jpg">
            <a:extLst>
              <a:ext uri="{FF2B5EF4-FFF2-40B4-BE49-F238E27FC236}">
                <a16:creationId xmlns:a16="http://schemas.microsoft.com/office/drawing/2014/main" id="{A371AD92-8EAF-46B9-864D-649D8DFF267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377" r="18875" b="-2"/>
          <a:stretch/>
        </p:blipFill>
        <p:spPr bwMode="auto">
          <a:xfrm>
            <a:off x="20" y="-12128"/>
            <a:ext cx="4654276" cy="6870127"/>
          </a:xfrm>
          <a:prstGeom prst="rect">
            <a:avLst/>
          </a:prstGeom>
          <a:noFill/>
          <a:extLst>
            <a:ext uri="{909E8E84-426E-40DD-AFC4-6F175D3DCCD1}">
              <a14:hiddenFill xmlns:a14="http://schemas.microsoft.com/office/drawing/2010/main">
                <a:solidFill>
                  <a:srgbClr val="FFFFFF"/>
                </a:solidFill>
              </a14:hiddenFill>
            </a:ext>
          </a:extLst>
        </p:spPr>
      </p:pic>
      <p:cxnSp>
        <p:nvCxnSpPr>
          <p:cNvPr id="81" name="Straight Connector 80">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4294967295"/>
          </p:nvPr>
        </p:nvSpPr>
        <p:spPr>
          <a:xfrm>
            <a:off x="5181601" y="2198914"/>
            <a:ext cx="6368142" cy="3670180"/>
          </a:xfrm>
        </p:spPr>
        <p:txBody>
          <a:bodyPr vert="horz" lIns="0" tIns="45720" rIns="0" bIns="45720" rtlCol="0">
            <a:normAutofit/>
          </a:bodyPr>
          <a:lstStyle/>
          <a:p>
            <a:pPr fontAlgn="base"/>
            <a:r>
              <a:rPr lang="en-US"/>
              <a:t>He exhausted himself in the process of leading his great enterprise, and died on February 2, 1852 before his 50th birthday. Surprisingly, Fr. Libermann himself never went overseas. Yet he inspired and empowered literally thousands of missionaries around the globe.</a:t>
            </a:r>
          </a:p>
          <a:p>
            <a:pPr fontAlgn="base"/>
            <a:r>
              <a:rPr lang="en-US"/>
              <a:t>Libermann was a visionary, a missionary, a profoundly spiritual man who has affected the course of history in the last 150 years. His influence and that of his Spiritans, in the Church and in the emerging world (including our own country since the late 19th century) has been inestimable.</a:t>
            </a:r>
          </a:p>
          <a:p>
            <a:pPr fontAlgn="base"/>
            <a:r>
              <a:rPr lang="en-US"/>
              <a:t>.</a:t>
            </a:r>
          </a:p>
        </p:txBody>
      </p:sp>
    </p:spTree>
    <p:extLst>
      <p:ext uri="{BB962C8B-B14F-4D97-AF65-F5344CB8AC3E}">
        <p14:creationId xmlns:p14="http://schemas.microsoft.com/office/powerpoint/2010/main" val="694754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293398" y="284085"/>
            <a:ext cx="7241219" cy="902224"/>
          </a:xfrm>
        </p:spPr>
        <p:txBody>
          <a:bodyPr/>
          <a:lstStyle/>
          <a:p>
            <a:r>
              <a:rPr lang="en-US" dirty="0"/>
              <a:t>Signs and Shapes of Growth.</a:t>
            </a:r>
          </a:p>
        </p:txBody>
      </p:sp>
      <p:sp>
        <p:nvSpPr>
          <p:cNvPr id="3" name="Content Placeholder 2"/>
          <p:cNvSpPr>
            <a:spLocks noGrp="1"/>
          </p:cNvSpPr>
          <p:nvPr>
            <p:ph sz="half" idx="4294967295"/>
          </p:nvPr>
        </p:nvSpPr>
        <p:spPr>
          <a:xfrm>
            <a:off x="781235" y="1186309"/>
            <a:ext cx="10200801" cy="4912650"/>
          </a:xfrm>
        </p:spPr>
        <p:txBody>
          <a:bodyPr>
            <a:noAutofit/>
          </a:bodyPr>
          <a:lstStyle/>
          <a:p>
            <a:pPr marL="0" indent="0">
              <a:buNone/>
            </a:pPr>
            <a:r>
              <a:rPr lang="en-US" dirty="0">
                <a:solidFill>
                  <a:schemeClr val="tx1"/>
                </a:solidFill>
              </a:rPr>
              <a:t>By the end of the 19</a:t>
            </a:r>
            <a:r>
              <a:rPr lang="en-US" baseline="30000" dirty="0">
                <a:solidFill>
                  <a:schemeClr val="tx1"/>
                </a:solidFill>
              </a:rPr>
              <a:t>th</a:t>
            </a:r>
            <a:r>
              <a:rPr lang="en-US" dirty="0">
                <a:solidFill>
                  <a:schemeClr val="tx1"/>
                </a:solidFill>
              </a:rPr>
              <a:t> century, there were Spiritan provinces across Europe, including, Ireland. The Spiritans established schools for the development of Faith and Mission.  </a:t>
            </a:r>
          </a:p>
          <a:p>
            <a:pPr marL="0" indent="0" algn="just">
              <a:buNone/>
            </a:pPr>
            <a:r>
              <a:rPr lang="en-US" dirty="0">
                <a:solidFill>
                  <a:schemeClr val="tx1"/>
                </a:solidFill>
              </a:rPr>
              <a:t>The Irish Spiritan School family includes; </a:t>
            </a:r>
          </a:p>
          <a:p>
            <a:pPr marL="514350" indent="-514350" algn="just">
              <a:buFont typeface="+mj-lt"/>
              <a:buAutoNum type="arabicPeriod"/>
            </a:pPr>
            <a:r>
              <a:rPr lang="en-US" dirty="0">
                <a:solidFill>
                  <a:schemeClr val="tx1"/>
                </a:solidFill>
              </a:rPr>
              <a:t>Blackrock College, Willow Park 1</a:t>
            </a:r>
            <a:r>
              <a:rPr lang="en-US" baseline="30000" dirty="0">
                <a:solidFill>
                  <a:schemeClr val="tx1"/>
                </a:solidFill>
              </a:rPr>
              <a:t>st</a:t>
            </a:r>
            <a:r>
              <a:rPr lang="en-US" dirty="0">
                <a:solidFill>
                  <a:schemeClr val="tx1"/>
                </a:solidFill>
              </a:rPr>
              <a:t> year and Willow Park Junior School</a:t>
            </a:r>
          </a:p>
          <a:p>
            <a:pPr marL="514350" indent="-514350" algn="just">
              <a:buFont typeface="+mj-lt"/>
              <a:buAutoNum type="arabicPeriod"/>
            </a:pPr>
            <a:r>
              <a:rPr lang="en-US" dirty="0">
                <a:solidFill>
                  <a:schemeClr val="tx1"/>
                </a:solidFill>
              </a:rPr>
              <a:t>St. Mary’s College, Senior and Junior Schools</a:t>
            </a:r>
          </a:p>
          <a:p>
            <a:pPr marL="514350" indent="-514350" algn="just">
              <a:buFont typeface="+mj-lt"/>
              <a:buAutoNum type="arabicPeriod"/>
            </a:pPr>
            <a:r>
              <a:rPr lang="en-US" dirty="0">
                <a:solidFill>
                  <a:schemeClr val="tx1"/>
                </a:solidFill>
              </a:rPr>
              <a:t>St. Michael’s College, Senior and Junior Schools </a:t>
            </a:r>
          </a:p>
          <a:p>
            <a:pPr marL="514350" indent="-514350" algn="just">
              <a:buFont typeface="+mj-lt"/>
              <a:buAutoNum type="arabicPeriod"/>
            </a:pPr>
            <a:r>
              <a:rPr lang="en-US" dirty="0">
                <a:solidFill>
                  <a:schemeClr val="tx1"/>
                </a:solidFill>
              </a:rPr>
              <a:t>Templeogue College</a:t>
            </a:r>
          </a:p>
          <a:p>
            <a:pPr marL="514350" indent="-514350" algn="just">
              <a:buFont typeface="+mj-lt"/>
              <a:buAutoNum type="arabicPeriod"/>
            </a:pPr>
            <a:r>
              <a:rPr lang="en-US" dirty="0">
                <a:solidFill>
                  <a:schemeClr val="tx1"/>
                </a:solidFill>
              </a:rPr>
              <a:t>Rockwell College</a:t>
            </a:r>
          </a:p>
          <a:p>
            <a:pPr marL="514350" indent="-514350" algn="just">
              <a:buFont typeface="+mj-lt"/>
              <a:buAutoNum type="arabicPeriod"/>
            </a:pPr>
            <a:r>
              <a:rPr lang="en-US" dirty="0">
                <a:solidFill>
                  <a:schemeClr val="tx1"/>
                </a:solidFill>
              </a:rPr>
              <a:t>Holy Faith Community School.</a:t>
            </a:r>
          </a:p>
        </p:txBody>
      </p:sp>
    </p:spTree>
    <p:extLst>
      <p:ext uri="{BB962C8B-B14F-4D97-AF65-F5344CB8AC3E}">
        <p14:creationId xmlns:p14="http://schemas.microsoft.com/office/powerpoint/2010/main" val="637818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ircle(in)">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ircle(in)">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circle(in)">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circle(in)">
                                      <p:cBhvr>
                                        <p:cTn id="42"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1A03258A-52C6-4288-AA56-C3262A0D25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7" name="Straight Connector 16">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9" name="Rectangle 18">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C4F7E42D-8B5A-4FC8-81CD-9E60171F7F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rgbClr val="3F573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idx="4294967295"/>
          </p:nvPr>
        </p:nvSpPr>
        <p:spPr>
          <a:xfrm>
            <a:off x="492370" y="516835"/>
            <a:ext cx="3084844" cy="1994545"/>
          </a:xfrm>
        </p:spPr>
        <p:txBody>
          <a:bodyPr vert="horz" lIns="91440" tIns="45720" rIns="91440" bIns="45720" rtlCol="0" anchor="b">
            <a:normAutofit/>
          </a:bodyPr>
          <a:lstStyle/>
          <a:p>
            <a:r>
              <a:rPr lang="en-US" sz="3400">
                <a:solidFill>
                  <a:srgbClr val="FFFFFF"/>
                </a:solidFill>
              </a:rPr>
              <a:t>The wind blows where it chooses (John 3,8)</a:t>
            </a:r>
          </a:p>
        </p:txBody>
      </p:sp>
      <p:sp>
        <p:nvSpPr>
          <p:cNvPr id="3" name="Content Placeholder 2"/>
          <p:cNvSpPr>
            <a:spLocks noGrp="1"/>
          </p:cNvSpPr>
          <p:nvPr>
            <p:ph sz="half" idx="4294967295"/>
          </p:nvPr>
        </p:nvSpPr>
        <p:spPr>
          <a:xfrm>
            <a:off x="492370" y="2879077"/>
            <a:ext cx="3084844" cy="1930538"/>
          </a:xfrm>
        </p:spPr>
        <p:txBody>
          <a:bodyPr vert="horz" lIns="0" tIns="45720" rIns="0" bIns="45720" rtlCol="0">
            <a:normAutofit lnSpcReduction="10000"/>
          </a:bodyPr>
          <a:lstStyle/>
          <a:p>
            <a:r>
              <a:rPr lang="en-US" sz="1600" dirty="0">
                <a:solidFill>
                  <a:srgbClr val="FFFFFF"/>
                </a:solidFill>
              </a:rPr>
              <a:t>Irish Spiritan missionaries have gone in many different directions for one reason: </a:t>
            </a:r>
            <a:r>
              <a:rPr lang="en-US" sz="1600" b="1" dirty="0">
                <a:solidFill>
                  <a:srgbClr val="FFFFFF"/>
                </a:solidFill>
              </a:rPr>
              <a:t>to serve people in need. </a:t>
            </a:r>
          </a:p>
          <a:p>
            <a:pPr>
              <a:buFont typeface="Calibri" panose="020F0502020204030204" pitchFamily="34" charset="0"/>
              <a:buNone/>
            </a:pPr>
            <a:r>
              <a:rPr lang="en-US" sz="1600" dirty="0">
                <a:solidFill>
                  <a:srgbClr val="FFFFFF"/>
                </a:solidFill>
              </a:rPr>
              <a:t>	Papua New Guinea, to Australia, Taiwan, Philippines, Vietnam, to Paraguay and to Bolivia, West to East Africa.</a:t>
            </a:r>
          </a:p>
          <a:p>
            <a:pPr>
              <a:buFont typeface="Calibri" panose="020F0502020204030204" pitchFamily="34" charset="0"/>
              <a:buNone/>
            </a:pPr>
            <a:endParaRPr lang="en-US" sz="1600" dirty="0">
              <a:solidFill>
                <a:srgbClr val="FFFFFF"/>
              </a:solidFill>
            </a:endParaRPr>
          </a:p>
        </p:txBody>
      </p:sp>
      <p:pic>
        <p:nvPicPr>
          <p:cNvPr id="8" name="Picture 7"/>
          <p:cNvPicPr>
            <a:picLocks noChangeAspect="1"/>
          </p:cNvPicPr>
          <p:nvPr/>
        </p:nvPicPr>
        <p:blipFill rotWithShape="1">
          <a:blip r:embed="rId2"/>
          <a:srcRect l="7925" r="13423"/>
          <a:stretch/>
        </p:blipFill>
        <p:spPr>
          <a:xfrm>
            <a:off x="4075043" y="10"/>
            <a:ext cx="8111272" cy="6857990"/>
          </a:xfrm>
          <a:prstGeom prst="rect">
            <a:avLst/>
          </a:prstGeom>
        </p:spPr>
      </p:pic>
      <p:sp>
        <p:nvSpPr>
          <p:cNvPr id="23" name="Rectangle 22">
            <a:extLst>
              <a:ext uri="{FF2B5EF4-FFF2-40B4-BE49-F238E27FC236}">
                <a16:creationId xmlns:a16="http://schemas.microsoft.com/office/drawing/2014/main" id="{8C04651D-B9F4-4935-A02D-364153FBDF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rgbClr val="CA8F3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2151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1A03258A-52C6-4288-AA56-C3262A0D25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6" name="Rectangle 15">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4F7E42D-8B5A-4FC8-81CD-9E60171F7F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rgbClr val="4D4D3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idx="4294967295"/>
          </p:nvPr>
        </p:nvSpPr>
        <p:spPr>
          <a:xfrm>
            <a:off x="492370" y="516835"/>
            <a:ext cx="3084844" cy="1994545"/>
          </a:xfrm>
        </p:spPr>
        <p:txBody>
          <a:bodyPr vert="horz" lIns="91440" tIns="45720" rIns="91440" bIns="45720" rtlCol="0" anchor="b">
            <a:normAutofit/>
          </a:bodyPr>
          <a:lstStyle/>
          <a:p>
            <a:r>
              <a:rPr lang="en-US" sz="4000">
                <a:solidFill>
                  <a:srgbClr val="FFFFFF"/>
                </a:solidFill>
              </a:rPr>
              <a:t>People and places.</a:t>
            </a:r>
          </a:p>
        </p:txBody>
      </p:sp>
      <p:sp>
        <p:nvSpPr>
          <p:cNvPr id="3" name="Content Placeholder 2"/>
          <p:cNvSpPr>
            <a:spLocks noGrp="1"/>
          </p:cNvSpPr>
          <p:nvPr>
            <p:ph sz="half" idx="4294967295"/>
          </p:nvPr>
        </p:nvSpPr>
        <p:spPr>
          <a:xfrm>
            <a:off x="492371" y="2653800"/>
            <a:ext cx="3084844" cy="3335519"/>
          </a:xfrm>
        </p:spPr>
        <p:txBody>
          <a:bodyPr vert="horz" lIns="0" tIns="45720" rIns="0" bIns="45720" rtlCol="0">
            <a:normAutofit/>
          </a:bodyPr>
          <a:lstStyle/>
          <a:p>
            <a:r>
              <a:rPr lang="en-US" sz="1600">
                <a:solidFill>
                  <a:srgbClr val="FFFFFF"/>
                </a:solidFill>
              </a:rPr>
              <a:t>The 20</a:t>
            </a:r>
            <a:r>
              <a:rPr lang="en-US" sz="1600" baseline="30000">
                <a:solidFill>
                  <a:srgbClr val="FFFFFF"/>
                </a:solidFill>
              </a:rPr>
              <a:t>th</a:t>
            </a:r>
            <a:r>
              <a:rPr lang="en-US" sz="1600">
                <a:solidFill>
                  <a:srgbClr val="FFFFFF"/>
                </a:solidFill>
              </a:rPr>
              <a:t> century was marked by spectacular growth of the Church,  around the world, especially in Africa .</a:t>
            </a:r>
          </a:p>
        </p:txBody>
      </p:sp>
      <p:pic>
        <p:nvPicPr>
          <p:cNvPr id="5" name="Content Placeholder 4" descr="19.jpg"/>
          <p:cNvPicPr>
            <a:picLocks noGrp="1" noChangeAspect="1"/>
          </p:cNvPicPr>
          <p:nvPr>
            <p:ph sz="half" idx="4294967295"/>
          </p:nvPr>
        </p:nvPicPr>
        <p:blipFill rotWithShape="1">
          <a:blip r:embed="rId2" cstate="print"/>
          <a:srcRect l="6772" r="14279" b="-1"/>
          <a:stretch/>
        </p:blipFill>
        <p:spPr>
          <a:xfrm>
            <a:off x="4075043" y="10"/>
            <a:ext cx="8111272" cy="6857990"/>
          </a:xfrm>
          <a:prstGeom prst="rect">
            <a:avLst/>
          </a:prstGeom>
        </p:spPr>
      </p:pic>
      <p:sp>
        <p:nvSpPr>
          <p:cNvPr id="20" name="Rectangle 19">
            <a:extLst>
              <a:ext uri="{FF2B5EF4-FFF2-40B4-BE49-F238E27FC236}">
                <a16:creationId xmlns:a16="http://schemas.microsoft.com/office/drawing/2014/main" id="{8C04651D-B9F4-4935-A02D-364153FBDF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rgbClr val="917444"/>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60433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231254" y="252292"/>
            <a:ext cx="7729491" cy="627016"/>
          </a:xfrm>
        </p:spPr>
        <p:txBody>
          <a:bodyPr>
            <a:normAutofit fontScale="90000"/>
          </a:bodyPr>
          <a:lstStyle/>
          <a:p>
            <a:r>
              <a:rPr lang="en-US" dirty="0"/>
              <a:t>Go Teach all Nations (Mt; 28,19)</a:t>
            </a:r>
          </a:p>
        </p:txBody>
      </p:sp>
      <p:sp>
        <p:nvSpPr>
          <p:cNvPr id="6" name="Rectangle 5"/>
          <p:cNvSpPr/>
          <p:nvPr/>
        </p:nvSpPr>
        <p:spPr>
          <a:xfrm>
            <a:off x="6172201" y="4800601"/>
            <a:ext cx="2507097" cy="307777"/>
          </a:xfrm>
          <a:prstGeom prst="rect">
            <a:avLst/>
          </a:prstGeom>
        </p:spPr>
        <p:txBody>
          <a:bodyPr wrap="none">
            <a:spAutoFit/>
          </a:bodyPr>
          <a:lstStyle/>
          <a:p>
            <a:r>
              <a:rPr lang="en-US" sz="1400" dirty="0">
                <a:solidFill>
                  <a:schemeClr val="bg2">
                    <a:lumMod val="40000"/>
                    <a:lumOff val="60000"/>
                  </a:schemeClr>
                </a:solidFill>
              </a:rPr>
              <a:t>Photo: Pentec</a:t>
            </a:r>
            <a:r>
              <a:rPr lang="en-US" sz="1400" dirty="0">
                <a:solidFill>
                  <a:schemeClr val="bg2">
                    <a:lumMod val="40000"/>
                    <a:lumOff val="60000"/>
                  </a:schemeClr>
                </a:solidFill>
                <a:latin typeface="Calibri"/>
              </a:rPr>
              <a:t>ôte sur le monde</a:t>
            </a:r>
            <a:endParaRPr lang="en-US" sz="1400" dirty="0">
              <a:solidFill>
                <a:schemeClr val="bg2">
                  <a:lumMod val="40000"/>
                  <a:lumOff val="60000"/>
                </a:schemeClr>
              </a:solidFill>
            </a:endParaRPr>
          </a:p>
        </p:txBody>
      </p:sp>
      <p:pic>
        <p:nvPicPr>
          <p:cNvPr id="6146" name="Picture 2" descr="https://spiritanroma.org/wp-content/uploads/2017/10/world-map-spiritan-circumscriptions-2017.jpg">
            <a:extLst>
              <a:ext uri="{FF2B5EF4-FFF2-40B4-BE49-F238E27FC236}">
                <a16:creationId xmlns:a16="http://schemas.microsoft.com/office/drawing/2014/main" id="{1F70EF91-4C9B-4B23-8AB2-4801612CCD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7565" y="1000957"/>
            <a:ext cx="9712171" cy="485608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DDD8D0B-4736-4A06-945D-B534AE29C1B3}"/>
              </a:ext>
            </a:extLst>
          </p:cNvPr>
          <p:cNvSpPr txBox="1"/>
          <p:nvPr/>
        </p:nvSpPr>
        <p:spPr>
          <a:xfrm>
            <a:off x="1429305" y="5930283"/>
            <a:ext cx="9179511" cy="369332"/>
          </a:xfrm>
          <a:prstGeom prst="rect">
            <a:avLst/>
          </a:prstGeom>
          <a:noFill/>
        </p:spPr>
        <p:txBody>
          <a:bodyPr wrap="square" rtlCol="0">
            <a:spAutoFit/>
          </a:bodyPr>
          <a:lstStyle/>
          <a:p>
            <a:r>
              <a:rPr lang="en-IE" dirty="0"/>
              <a:t>There are over 3,000 members in the Congregation serving in 32 different countries worldwide </a:t>
            </a:r>
          </a:p>
        </p:txBody>
      </p:sp>
    </p:spTree>
    <p:extLst>
      <p:ext uri="{BB962C8B-B14F-4D97-AF65-F5344CB8AC3E}">
        <p14:creationId xmlns:p14="http://schemas.microsoft.com/office/powerpoint/2010/main" val="39731686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Wind in our sails…</a:t>
            </a:r>
          </a:p>
        </p:txBody>
      </p:sp>
      <p:sp>
        <p:nvSpPr>
          <p:cNvPr id="3" name="Content Placeholder 2"/>
          <p:cNvSpPr>
            <a:spLocks noGrp="1"/>
          </p:cNvSpPr>
          <p:nvPr>
            <p:ph sz="half" idx="1"/>
          </p:nvPr>
        </p:nvSpPr>
        <p:spPr/>
        <p:txBody>
          <a:bodyPr>
            <a:normAutofit/>
          </a:bodyPr>
          <a:lstStyle/>
          <a:p>
            <a:r>
              <a:rPr lang="en-US" sz="2600" dirty="0">
                <a:solidFill>
                  <a:schemeClr val="tx1"/>
                </a:solidFill>
              </a:rPr>
              <a:t>The most important Spiritan meeting, its General Chapter, is a major moment of assessment and renewal. It takes place every 6 years. </a:t>
            </a:r>
          </a:p>
          <a:p>
            <a:r>
              <a:rPr lang="en-US" sz="2600" dirty="0">
                <a:solidFill>
                  <a:schemeClr val="tx1"/>
                </a:solidFill>
              </a:rPr>
              <a:t>During this time Spiritans reflect on (think about deeply) their mission.</a:t>
            </a:r>
          </a:p>
          <a:p>
            <a:r>
              <a:rPr lang="en-US" sz="2600" dirty="0">
                <a:solidFill>
                  <a:schemeClr val="tx1"/>
                </a:solidFill>
              </a:rPr>
              <a:t>The next chapter will take place in June/July 2020.</a:t>
            </a:r>
          </a:p>
        </p:txBody>
      </p:sp>
      <p:pic>
        <p:nvPicPr>
          <p:cNvPr id="8" name="Content Placeholder 4" descr="0987-Tz-Bagamoyo.jpg"/>
          <p:cNvPicPr>
            <a:picLocks noGrp="1" noChangeAspect="1"/>
          </p:cNvPicPr>
          <p:nvPr>
            <p:ph sz="half" idx="2"/>
          </p:nvPr>
        </p:nvPicPr>
        <p:blipFill>
          <a:blip r:embed="rId2" cstate="print"/>
          <a:stretch>
            <a:fillRect/>
          </a:stretch>
        </p:blipFill>
        <p:spPr>
          <a:xfrm>
            <a:off x="6604462" y="2294833"/>
            <a:ext cx="4164676" cy="3125585"/>
          </a:xfrm>
        </p:spPr>
      </p:pic>
    </p:spTree>
    <p:extLst>
      <p:ext uri="{BB962C8B-B14F-4D97-AF65-F5344CB8AC3E}">
        <p14:creationId xmlns:p14="http://schemas.microsoft.com/office/powerpoint/2010/main" val="3196766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t>Activities – Show what you know!</a:t>
            </a:r>
          </a:p>
        </p:txBody>
      </p:sp>
      <p:sp>
        <p:nvSpPr>
          <p:cNvPr id="3" name="Content Placeholder 2"/>
          <p:cNvSpPr>
            <a:spLocks noGrp="1"/>
          </p:cNvSpPr>
          <p:nvPr>
            <p:ph sz="half" idx="1"/>
          </p:nvPr>
        </p:nvSpPr>
        <p:spPr>
          <a:xfrm>
            <a:off x="1036320" y="2605253"/>
            <a:ext cx="4937760" cy="2504324"/>
          </a:xfrm>
        </p:spPr>
        <p:txBody>
          <a:bodyPr>
            <a:normAutofit/>
          </a:bodyPr>
          <a:lstStyle/>
          <a:p>
            <a:pPr>
              <a:buFont typeface="Wingdings" panose="05000000000000000000" pitchFamily="2" charset="2"/>
              <a:buChar char="§"/>
            </a:pPr>
            <a:r>
              <a:rPr lang="en-IE" dirty="0">
                <a:solidFill>
                  <a:schemeClr val="tx1"/>
                </a:solidFill>
              </a:rPr>
              <a:t>Write a story… You are a missionary being sent off to a far away land. Before you go, you must gather the best people you know. Who are you going to choose and why?</a:t>
            </a:r>
          </a:p>
          <a:p>
            <a:pPr>
              <a:buFont typeface="Wingdings" panose="05000000000000000000" pitchFamily="2" charset="2"/>
              <a:buChar char="§"/>
            </a:pPr>
            <a:r>
              <a:rPr lang="en-IE" dirty="0">
                <a:solidFill>
                  <a:schemeClr val="tx1"/>
                </a:solidFill>
              </a:rPr>
              <a:t> Cartoon… You are a missionary being sent off to a far away land where the people have no idea about our ways. What is it like, how do you do your work?</a:t>
            </a:r>
          </a:p>
          <a:p>
            <a:pPr marL="0" indent="0">
              <a:buNone/>
            </a:pPr>
            <a:endParaRPr lang="en-IE" dirty="0"/>
          </a:p>
        </p:txBody>
      </p:sp>
      <p:sp>
        <p:nvSpPr>
          <p:cNvPr id="4" name="Content Placeholder 3"/>
          <p:cNvSpPr>
            <a:spLocks noGrp="1"/>
          </p:cNvSpPr>
          <p:nvPr>
            <p:ph sz="half" idx="2"/>
          </p:nvPr>
        </p:nvSpPr>
        <p:spPr/>
        <p:txBody>
          <a:bodyPr>
            <a:normAutofit/>
          </a:bodyPr>
          <a:lstStyle/>
          <a:p>
            <a:pPr>
              <a:buFont typeface="Wingdings" panose="05000000000000000000" pitchFamily="2" charset="2"/>
              <a:buChar char="§"/>
            </a:pPr>
            <a:r>
              <a:rPr lang="en-IE" dirty="0">
                <a:solidFill>
                  <a:schemeClr val="tx1"/>
                </a:solidFill>
              </a:rPr>
              <a:t>Write a Poem… About Francis Libermann’s/Claude Poullart Des Places’ life, work or journey etc.</a:t>
            </a:r>
          </a:p>
          <a:p>
            <a:pPr>
              <a:buFont typeface="Wingdings" panose="05000000000000000000" pitchFamily="2" charset="2"/>
              <a:buChar char="§"/>
            </a:pPr>
            <a:r>
              <a:rPr lang="en-IE" dirty="0">
                <a:solidFill>
                  <a:schemeClr val="tx1"/>
                </a:solidFill>
              </a:rPr>
              <a:t> Interview… Imagine you are a reporter interviewing Francis Libermann or Claude Poullart Des Places. What are the questions you want to ask him and how do you think he would respond?</a:t>
            </a:r>
          </a:p>
          <a:p>
            <a:pPr>
              <a:buFont typeface="Wingdings" panose="05000000000000000000" pitchFamily="2" charset="2"/>
              <a:buChar char="§"/>
            </a:pPr>
            <a:r>
              <a:rPr lang="en-IE" dirty="0">
                <a:solidFill>
                  <a:schemeClr val="tx1"/>
                </a:solidFill>
              </a:rPr>
              <a:t>Design a Poster… For Francis Libermann/Claude Poullart Des Places Day. Include Spiritan symbols, logos, words, phrases and names.</a:t>
            </a:r>
          </a:p>
        </p:txBody>
      </p:sp>
    </p:spTree>
    <p:extLst>
      <p:ext uri="{BB962C8B-B14F-4D97-AF65-F5344CB8AC3E}">
        <p14:creationId xmlns:p14="http://schemas.microsoft.com/office/powerpoint/2010/main" val="17234932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48236" y="505495"/>
            <a:ext cx="10972800" cy="1143000"/>
          </a:xfrm>
        </p:spPr>
        <p:txBody>
          <a:bodyPr>
            <a:noAutofit/>
          </a:bodyPr>
          <a:lstStyle/>
          <a:p>
            <a:r>
              <a:rPr lang="en-US" sz="2800" dirty="0"/>
              <a:t>The Heart, Mind and Soul Reflection</a:t>
            </a:r>
            <a:br>
              <a:rPr lang="en-US" sz="2800" dirty="0"/>
            </a:br>
            <a:r>
              <a:rPr lang="en-US" sz="2800" dirty="0"/>
              <a:t>Francis </a:t>
            </a:r>
            <a:r>
              <a:rPr lang="en-US" sz="2800" dirty="0" err="1"/>
              <a:t>Libermann</a:t>
            </a:r>
            <a:r>
              <a:rPr lang="en-US" sz="2800" dirty="0"/>
              <a:t> (Spiritan Co-Founder) 1802-1852</a:t>
            </a:r>
            <a:endParaRPr lang="en-IE" sz="2800" dirty="0"/>
          </a:p>
        </p:txBody>
      </p:sp>
      <p:sp>
        <p:nvSpPr>
          <p:cNvPr id="8" name="Rectangle 7"/>
          <p:cNvSpPr/>
          <p:nvPr/>
        </p:nvSpPr>
        <p:spPr>
          <a:xfrm>
            <a:off x="253219" y="1648495"/>
            <a:ext cx="5064369" cy="4370427"/>
          </a:xfrm>
          <a:prstGeom prst="rect">
            <a:avLst/>
          </a:prstGeom>
        </p:spPr>
        <p:txBody>
          <a:bodyPr wrap="square">
            <a:spAutoFit/>
          </a:bodyPr>
          <a:lstStyle/>
          <a:p>
            <a:pPr algn="ctr"/>
            <a:endParaRPr lang="en-US" dirty="0"/>
          </a:p>
          <a:p>
            <a:pPr algn="ctr"/>
            <a:r>
              <a:rPr lang="en-US" sz="2200" dirty="0"/>
              <a:t>A ship has sails and rudder;</a:t>
            </a:r>
          </a:p>
          <a:p>
            <a:pPr algn="ctr"/>
            <a:r>
              <a:rPr lang="en-US" sz="2200" dirty="0"/>
              <a:t>The wind blows into the sail,</a:t>
            </a:r>
          </a:p>
          <a:p>
            <a:pPr algn="ctr"/>
            <a:r>
              <a:rPr lang="en-US" sz="2200" dirty="0"/>
              <a:t>Getting the ship to proceed as it should,</a:t>
            </a:r>
          </a:p>
          <a:p>
            <a:pPr algn="ctr"/>
            <a:r>
              <a:rPr lang="en-US" sz="2200" dirty="0"/>
              <a:t>So it advances by its sails</a:t>
            </a:r>
          </a:p>
          <a:p>
            <a:pPr algn="ctr"/>
            <a:r>
              <a:rPr lang="en-US" sz="2200" dirty="0"/>
              <a:t>And takes its general direction.</a:t>
            </a:r>
          </a:p>
          <a:p>
            <a:pPr algn="ctr"/>
            <a:endParaRPr lang="en-US" sz="2200" dirty="0"/>
          </a:p>
          <a:p>
            <a:pPr algn="ctr"/>
            <a:r>
              <a:rPr lang="en-US" sz="2200" dirty="0"/>
              <a:t>Yet this direction could be too vague And could lead the ship astray at times. So there is the rudder, To guide it exactly in its due course </a:t>
            </a:r>
            <a:br>
              <a:rPr lang="en-US" sz="2200" dirty="0"/>
            </a:br>
            <a:r>
              <a:rPr lang="en-US" sz="2200" dirty="0"/>
              <a:t>Without straying in any way.</a:t>
            </a:r>
          </a:p>
          <a:p>
            <a:pPr algn="ctr"/>
            <a:endParaRPr lang="en-US" dirty="0"/>
          </a:p>
        </p:txBody>
      </p:sp>
      <p:sp>
        <p:nvSpPr>
          <p:cNvPr id="4" name="Rectangle 3"/>
          <p:cNvSpPr/>
          <p:nvPr/>
        </p:nvSpPr>
        <p:spPr>
          <a:xfrm>
            <a:off x="6006904" y="1648495"/>
            <a:ext cx="4924815" cy="4770537"/>
          </a:xfrm>
          <a:prstGeom prst="rect">
            <a:avLst/>
          </a:prstGeom>
        </p:spPr>
        <p:txBody>
          <a:bodyPr wrap="square">
            <a:spAutoFit/>
          </a:bodyPr>
          <a:lstStyle/>
          <a:p>
            <a:pPr algn="ctr"/>
            <a:endParaRPr lang="en-US" dirty="0"/>
          </a:p>
          <a:p>
            <a:pPr algn="ctr"/>
            <a:r>
              <a:rPr lang="en-US" sz="2200" dirty="0"/>
              <a:t>Your soul is the ship,</a:t>
            </a:r>
          </a:p>
          <a:p>
            <a:pPr algn="ctr"/>
            <a:r>
              <a:rPr lang="en-US" sz="2200" dirty="0"/>
              <a:t>Your heart represents the sail,</a:t>
            </a:r>
          </a:p>
          <a:p>
            <a:pPr algn="ctr"/>
            <a:r>
              <a:rPr lang="en-US" sz="2200" dirty="0"/>
              <a:t>The Holy Spirit is the wind;</a:t>
            </a:r>
          </a:p>
          <a:p>
            <a:pPr algn="ctr"/>
            <a:r>
              <a:rPr lang="en-US" sz="2200" dirty="0"/>
              <a:t>He blows into your will and your soul goes forward,</a:t>
            </a:r>
          </a:p>
          <a:p>
            <a:pPr algn="ctr"/>
            <a:r>
              <a:rPr lang="en-US" sz="2200" dirty="0"/>
              <a:t>Proceeding towards the goal God proposes for it. </a:t>
            </a:r>
          </a:p>
          <a:p>
            <a:pPr algn="ctr"/>
            <a:endParaRPr lang="en-US" sz="2200" dirty="0"/>
          </a:p>
          <a:p>
            <a:pPr algn="ctr"/>
            <a:r>
              <a:rPr lang="en-US" sz="2200" dirty="0"/>
              <a:t>Your mind is the rudder to prevent you, in the strength and movement given to your heart, From departing from the straight line</a:t>
            </a:r>
          </a:p>
          <a:p>
            <a:pPr algn="ctr"/>
            <a:r>
              <a:rPr lang="en-US" sz="2200" dirty="0"/>
              <a:t>Determined by the divine goodness </a:t>
            </a:r>
          </a:p>
        </p:txBody>
      </p:sp>
    </p:spTree>
    <p:extLst>
      <p:ext uri="{BB962C8B-B14F-4D97-AF65-F5344CB8AC3E}">
        <p14:creationId xmlns:p14="http://schemas.microsoft.com/office/powerpoint/2010/main" val="21697585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330A2836-69DF-4CA1-A9D3-57E9810F25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a:extLst>
              <a:ext uri="{FF2B5EF4-FFF2-40B4-BE49-F238E27FC236}">
                <a16:creationId xmlns:a16="http://schemas.microsoft.com/office/drawing/2014/main" id="{F8B7DEB1-7483-4619-96AC-2F5EE9060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4" name="Straight Connector 33">
            <a:extLst>
              <a:ext uri="{FF2B5EF4-FFF2-40B4-BE49-F238E27FC236}">
                <a16:creationId xmlns:a16="http://schemas.microsoft.com/office/drawing/2014/main" id="{7FD4BDA6-D078-4821-B845-EB6CC7CA4D8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36" name="Rectangle 35">
            <a:extLst>
              <a:ext uri="{FF2B5EF4-FFF2-40B4-BE49-F238E27FC236}">
                <a16:creationId xmlns:a16="http://schemas.microsoft.com/office/drawing/2014/main" id="{6669E6B3-3EC1-4414-9B2C-7EB321BF38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41" y="0"/>
            <a:ext cx="121904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A47A4BAE-7FF1-4D01-8A9F-40EED1299A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4953000"/>
            <a:ext cx="12188952" cy="1905000"/>
          </a:xfrm>
          <a:prstGeom prst="rect">
            <a:avLst/>
          </a:prstGeom>
          <a:solidFill>
            <a:srgbClr val="5C3D4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65197" y="5120640"/>
            <a:ext cx="10058400" cy="822960"/>
          </a:xfrm>
        </p:spPr>
        <p:txBody>
          <a:bodyPr vert="horz" lIns="91440" tIns="45720" rIns="91440" bIns="45720" rtlCol="0" anchor="b">
            <a:normAutofit fontScale="90000"/>
          </a:bodyPr>
          <a:lstStyle/>
          <a:p>
            <a:r>
              <a:rPr lang="en-US" sz="3600" dirty="0">
                <a:solidFill>
                  <a:srgbClr val="FFFFFF"/>
                </a:solidFill>
              </a:rPr>
              <a:t>Thank you Claude Poullart Des Places and Francis Libermann!</a:t>
            </a:r>
          </a:p>
        </p:txBody>
      </p:sp>
      <p:pic>
        <p:nvPicPr>
          <p:cNvPr id="12" name="Picture 11" descr="A drawing of a cartoon character&#10;&#10;Description generated with high confidence">
            <a:extLst>
              <a:ext uri="{FF2B5EF4-FFF2-40B4-BE49-F238E27FC236}">
                <a16:creationId xmlns:a16="http://schemas.microsoft.com/office/drawing/2014/main" id="{22BC4374-ADCC-4123-BB5A-3A6EA4C49FA3}"/>
              </a:ext>
            </a:extLst>
          </p:cNvPr>
          <p:cNvPicPr>
            <a:picLocks noChangeAspect="1"/>
          </p:cNvPicPr>
          <p:nvPr/>
        </p:nvPicPr>
        <p:blipFill rotWithShape="1">
          <a:blip r:embed="rId2">
            <a:extLst>
              <a:ext uri="{28A0092B-C50C-407E-A947-70E740481C1C}">
                <a14:useLocalDpi xmlns:a14="http://schemas.microsoft.com/office/drawing/2010/main" val="0"/>
              </a:ext>
            </a:extLst>
          </a:blip>
          <a:srcRect l="11638" r="-4" b="-4"/>
          <a:stretch/>
        </p:blipFill>
        <p:spPr>
          <a:xfrm>
            <a:off x="634275" y="640080"/>
            <a:ext cx="3545243" cy="3931920"/>
          </a:xfrm>
          <a:prstGeom prst="rect">
            <a:avLst/>
          </a:prstGeom>
        </p:spPr>
      </p:pic>
      <p:pic>
        <p:nvPicPr>
          <p:cNvPr id="10" name="Picture 9">
            <a:extLst>
              <a:ext uri="{FF2B5EF4-FFF2-40B4-BE49-F238E27FC236}">
                <a16:creationId xmlns:a16="http://schemas.microsoft.com/office/drawing/2014/main" id="{22C81EA2-FC52-4223-8828-41E82158B122}"/>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8371" r="-1" b="12440"/>
          <a:stretch/>
        </p:blipFill>
        <p:spPr>
          <a:xfrm>
            <a:off x="4340387" y="640080"/>
            <a:ext cx="3525332" cy="3931920"/>
          </a:xfrm>
          <a:prstGeom prst="rect">
            <a:avLst/>
          </a:prstGeom>
        </p:spPr>
      </p:pic>
      <p:pic>
        <p:nvPicPr>
          <p:cNvPr id="5" name="Picture 4"/>
          <p:cNvPicPr>
            <a:picLocks noChangeAspect="1"/>
          </p:cNvPicPr>
          <p:nvPr/>
        </p:nvPicPr>
        <p:blipFill rotWithShape="1">
          <a:blip r:embed="rId4"/>
          <a:srcRect t="16941" r="2" b="7218"/>
          <a:stretch/>
        </p:blipFill>
        <p:spPr>
          <a:xfrm>
            <a:off x="8026588" y="640081"/>
            <a:ext cx="3525332" cy="3931920"/>
          </a:xfrm>
          <a:prstGeom prst="rect">
            <a:avLst/>
          </a:prstGeom>
        </p:spPr>
      </p:pic>
      <p:sp>
        <p:nvSpPr>
          <p:cNvPr id="40" name="Rectangle 39">
            <a:extLst>
              <a:ext uri="{FF2B5EF4-FFF2-40B4-BE49-F238E27FC236}">
                <a16:creationId xmlns:a16="http://schemas.microsoft.com/office/drawing/2014/main" id="{B4AEC0C1-7620-4EBE-8AEE-5B59F33A89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906176"/>
            <a:ext cx="12188952" cy="64008"/>
          </a:xfrm>
          <a:prstGeom prst="rect">
            <a:avLst/>
          </a:prstGeom>
          <a:solidFill>
            <a:srgbClr val="F6084A"/>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39265739"/>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1694</Words>
  <Application>Microsoft Office PowerPoint</Application>
  <PresentationFormat>Widescreen</PresentationFormat>
  <Paragraphs>109</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Calibri Light</vt:lpstr>
      <vt:lpstr>Wingdings</vt:lpstr>
      <vt:lpstr>Retrospect</vt:lpstr>
      <vt:lpstr>PowerPoint Presentation</vt:lpstr>
      <vt:lpstr>PowerPoint Presentation</vt:lpstr>
      <vt:lpstr>PowerPoint Presentation</vt:lpstr>
      <vt:lpstr>Remembering the life of Claude Poullart Des Places</vt:lpstr>
      <vt:lpstr>Claude François Poullart des Places</vt:lpstr>
      <vt:lpstr>Claude François Poullart des Places</vt:lpstr>
      <vt:lpstr>Hope for the Poor</vt:lpstr>
      <vt:lpstr>Mary blesses the generosity of the young.</vt:lpstr>
      <vt:lpstr>Remembered over  300 years later.</vt:lpstr>
      <vt:lpstr>Remembering Venerable Francis Libermann</vt:lpstr>
      <vt:lpstr>Spiritan Education </vt:lpstr>
      <vt:lpstr>Timeline</vt:lpstr>
      <vt:lpstr>An Extraordinary  Faith Journey</vt:lpstr>
      <vt:lpstr>A Second Founder.</vt:lpstr>
      <vt:lpstr>Another Missionary pioneer.</vt:lpstr>
      <vt:lpstr>Not afraid of adventure.</vt:lpstr>
      <vt:lpstr>February 2nd 1852</vt:lpstr>
      <vt:lpstr>Signs and Shapes of Growth.</vt:lpstr>
      <vt:lpstr>The wind blows where it chooses (John 3,8)</vt:lpstr>
      <vt:lpstr>People and places.</vt:lpstr>
      <vt:lpstr>Go Teach all Nations (Mt; 28,19)</vt:lpstr>
      <vt:lpstr>Wind in our sails…</vt:lpstr>
      <vt:lpstr>Activities – Show what you know!</vt:lpstr>
      <vt:lpstr>The Heart, Mind and Soul Reflection Francis Libermann (Spiritan Co-Founder) 1802-1852</vt:lpstr>
      <vt:lpstr>Thank you Claude Poullart Des Places and Francis Libermann!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Ronan Barry</dc:creator>
  <cp:lastModifiedBy>Ronan Barry</cp:lastModifiedBy>
  <cp:revision>2</cp:revision>
  <dcterms:created xsi:type="dcterms:W3CDTF">2019-04-03T13:33:40Z</dcterms:created>
  <dcterms:modified xsi:type="dcterms:W3CDTF">2019-04-03T13:36:23Z</dcterms:modified>
</cp:coreProperties>
</file>